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6"/>
  </p:sldMasterIdLst>
  <p:notesMasterIdLst>
    <p:notesMasterId r:id="rId21"/>
  </p:notesMasterIdLst>
  <p:handoutMasterIdLst>
    <p:handoutMasterId r:id="rId22"/>
  </p:handoutMasterIdLst>
  <p:sldIdLst>
    <p:sldId id="269" r:id="rId7"/>
    <p:sldId id="335" r:id="rId8"/>
    <p:sldId id="330" r:id="rId9"/>
    <p:sldId id="331" r:id="rId10"/>
    <p:sldId id="324" r:id="rId11"/>
    <p:sldId id="325" r:id="rId12"/>
    <p:sldId id="282" r:id="rId13"/>
    <p:sldId id="333" r:id="rId14"/>
    <p:sldId id="326" r:id="rId15"/>
    <p:sldId id="328" r:id="rId16"/>
    <p:sldId id="338" r:id="rId17"/>
    <p:sldId id="336" r:id="rId18"/>
    <p:sldId id="337" r:id="rId19"/>
    <p:sldId id="339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587F6F-45BA-97DB-1D72-B7770BFD6524}" name="Polston, Mark D." initials="PMD" userId="S::Mark.Polston@wsp.com::00571702-b7bf-41f9-aaa2-0e2c2fd8a9e7" providerId="AD"/>
  <p188:author id="{47F7777B-A1D1-5C62-12E5-3A909C94A0B6}" name="Antiuk, Amber M." initials="AAM" userId="S::Amber.Antiuk@wsp.com::5bb63436-3157-4197-a434-e530d5a5731a" providerId="AD"/>
  <p188:author id="{9EDCA39F-C7A2-F427-8CC3-4D495AF65FE1}" name="Stringer, William" initials="SW" userId="S::wstringer@structurepoint.com::02857947-0719-4721-af2c-604c0c654dfd" providerId="AD"/>
  <p188:author id="{E4D1ACAA-13AA-EF88-60D2-6D26CCF1E2D8}" name="Drury, Erika B (KYTC)" initials="D(" userId="S::erika.drury_ky.gov#ext#@structurepoint.com::10cd6c83-ac60-4db6-8b5b-04cda01446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A8D99-0AEB-4BE1-B78F-BBE0F7CA29ED}" v="2967" vWet="2969" dt="2022-11-02T17:43:52.116"/>
    <p1510:client id="{01538C89-0A4C-AFA9-B7E6-EC3E76551885}" v="10" dt="2022-11-03T14:23:02.910"/>
    <p1510:client id="{0A924985-FC55-4F5F-951F-F2C7DC0DA1D7}" v="18" dt="2022-11-01T20:09:30.899"/>
    <p1510:client id="{0D82871A-F382-5226-8BBD-F356CA800BA7}" v="165" dt="2022-11-04T02:18:08.783"/>
    <p1510:client id="{1A46AC30-F7AD-C83B-BCCA-602E397D995E}" v="7" dt="2022-11-04T02:20:51.793"/>
    <p1510:client id="{4410B3CD-5C5C-1BEF-6885-77164B0A98FF}" v="142" dt="2022-11-04T15:30:37.559"/>
    <p1510:client id="{4C5750D5-C39F-4D42-D73E-016A3E783C96}" v="123" dt="2022-11-04T15:36:59.872"/>
    <p1510:client id="{7352792E-C63C-1813-A502-DFAF89A4394A}" v="42" dt="2022-11-02T17:48:22.308"/>
    <p1510:client id="{77B71D9F-DB64-DA22-8A49-72BB4F6A5AFE}" v="16" dt="2022-11-04T16:29:44.888"/>
    <p1510:client id="{B0D08E4E-0342-5358-F2D3-F9826C1388C1}" v="181" dt="2022-11-01T18:13:15.139"/>
    <p1510:client id="{C0FCA915-C719-B479-439A-6C8DE1D424F6}" v="21" dt="2022-11-03T12:03:24.305"/>
    <p1510:client id="{C532FF17-41B5-2EEB-135D-C48482048ADB}" v="3" dt="2022-11-04T02:22:13.886"/>
    <p1510:client id="{E02A447D-C24B-3CAA-D724-997A790F1C3A}" v="103" dt="2022-11-04T14:00:27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75862" autoAdjust="0"/>
  </p:normalViewPr>
  <p:slideViewPr>
    <p:cSldViewPr snapToGrid="0">
      <p:cViewPr varScale="1">
        <p:scale>
          <a:sx n="91" d="100"/>
          <a:sy n="91" d="100"/>
        </p:scale>
        <p:origin x="131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4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35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58AE7-15EB-410E-BB8A-E9142CC620D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7EAAD2-B3C2-4AC7-9722-F1EDD007709D}">
      <dgm:prSet phldrT="[Text]"/>
      <dgm:spPr/>
      <dgm:t>
        <a:bodyPr/>
        <a:lstStyle/>
        <a:p>
          <a:pPr algn="ctr"/>
          <a:r>
            <a:rPr lang="en-US" b="1" dirty="0"/>
            <a:t>Alternative Delivery Program Manager</a:t>
          </a:r>
        </a:p>
        <a:p>
          <a:pPr algn="ctr"/>
          <a:r>
            <a:rPr lang="en-US" dirty="0"/>
            <a:t>Erika </a:t>
          </a:r>
          <a:r>
            <a:rPr lang="en-US" dirty="0" smtClean="0"/>
            <a:t>Drury</a:t>
          </a:r>
          <a:endParaRPr lang="en-US" dirty="0"/>
        </a:p>
      </dgm:t>
    </dgm:pt>
    <dgm:pt modelId="{18CEE192-389C-47ED-BB82-FA135ECEC3A2}" type="parTrans" cxnId="{0452FF94-6A1E-46B7-AF56-E22C1CEA4CFA}">
      <dgm:prSet/>
      <dgm:spPr/>
      <dgm:t>
        <a:bodyPr/>
        <a:lstStyle/>
        <a:p>
          <a:pPr algn="ctr"/>
          <a:endParaRPr lang="en-US"/>
        </a:p>
      </dgm:t>
    </dgm:pt>
    <dgm:pt modelId="{B8DB801E-431B-4D79-97F6-8FBFBCDEDF98}" type="sibTrans" cxnId="{0452FF94-6A1E-46B7-AF56-E22C1CEA4CFA}">
      <dgm:prSet/>
      <dgm:spPr/>
      <dgm:t>
        <a:bodyPr/>
        <a:lstStyle/>
        <a:p>
          <a:pPr algn="ctr"/>
          <a:endParaRPr lang="en-US"/>
        </a:p>
      </dgm:t>
    </dgm:pt>
    <dgm:pt modelId="{B3EF1282-DD3A-4BCD-8FAC-1DCBB3B9B229}" type="asst">
      <dgm:prSet phldrT="[Text]"/>
      <dgm:spPr/>
      <dgm:t>
        <a:bodyPr/>
        <a:lstStyle/>
        <a:p>
          <a:pPr algn="ctr"/>
          <a:r>
            <a:rPr lang="en-US" b="1" dirty="0"/>
            <a:t>Delivery Team 1</a:t>
          </a:r>
        </a:p>
        <a:p>
          <a:pPr algn="ctr"/>
          <a:r>
            <a:rPr lang="en-US" dirty="0"/>
            <a:t>WSP Team</a:t>
          </a:r>
        </a:p>
      </dgm:t>
    </dgm:pt>
    <dgm:pt modelId="{B65EE568-B68D-45D7-BEC4-5B55A269AA39}" type="parTrans" cxnId="{959F42A3-C871-4895-86C3-C79D70E67240}">
      <dgm:prSet/>
      <dgm:spPr/>
      <dgm:t>
        <a:bodyPr/>
        <a:lstStyle/>
        <a:p>
          <a:pPr algn="ctr"/>
          <a:endParaRPr lang="en-US"/>
        </a:p>
      </dgm:t>
    </dgm:pt>
    <dgm:pt modelId="{90BA85D8-4E68-486F-A481-E27B8C0649EB}" type="sibTrans" cxnId="{959F42A3-C871-4895-86C3-C79D70E67240}">
      <dgm:prSet/>
      <dgm:spPr/>
      <dgm:t>
        <a:bodyPr/>
        <a:lstStyle/>
        <a:p>
          <a:pPr algn="ctr"/>
          <a:endParaRPr lang="en-US"/>
        </a:p>
      </dgm:t>
    </dgm:pt>
    <dgm:pt modelId="{F86EEFF3-EDB7-4F8E-B98A-A01D12B7009A}">
      <dgm:prSet phldrT="[Text]"/>
      <dgm:spPr/>
      <dgm:t>
        <a:bodyPr/>
        <a:lstStyle/>
        <a:p>
          <a:pPr algn="ctr"/>
          <a:r>
            <a:rPr lang="en-US" b="1" dirty="0"/>
            <a:t>Independent Cost Estimator</a:t>
          </a:r>
        </a:p>
        <a:p>
          <a:pPr algn="ctr"/>
          <a:r>
            <a:rPr lang="en-US" dirty="0"/>
            <a:t>ICE </a:t>
          </a:r>
          <a:r>
            <a:rPr lang="en-US" dirty="0" smtClean="0"/>
            <a:t>Teams</a:t>
          </a:r>
          <a:endParaRPr lang="en-US" dirty="0"/>
        </a:p>
      </dgm:t>
    </dgm:pt>
    <dgm:pt modelId="{0283927D-EC17-4DF9-8C97-4AFE6DE173C9}" type="parTrans" cxnId="{66D8C442-178D-489D-A5CC-8BEDCA50EA1B}">
      <dgm:prSet/>
      <dgm:spPr/>
      <dgm:t>
        <a:bodyPr/>
        <a:lstStyle/>
        <a:p>
          <a:pPr algn="ctr"/>
          <a:endParaRPr lang="en-US"/>
        </a:p>
      </dgm:t>
    </dgm:pt>
    <dgm:pt modelId="{A9FF3DD4-F995-42D7-B5C4-5F53A4E09CD9}" type="sibTrans" cxnId="{66D8C442-178D-489D-A5CC-8BEDCA50EA1B}">
      <dgm:prSet/>
      <dgm:spPr/>
      <dgm:t>
        <a:bodyPr/>
        <a:lstStyle/>
        <a:p>
          <a:pPr algn="ctr"/>
          <a:endParaRPr lang="en-US"/>
        </a:p>
      </dgm:t>
    </dgm:pt>
    <dgm:pt modelId="{F1949F7B-5F34-49EA-B50D-3AF4834B036A}">
      <dgm:prSet phldrT="[Text]"/>
      <dgm:spPr/>
      <dgm:t>
        <a:bodyPr/>
        <a:lstStyle/>
        <a:p>
          <a:pPr algn="ctr"/>
          <a:r>
            <a:rPr lang="en-US" b="1" dirty="0"/>
            <a:t>Independent Cost Estimator</a:t>
          </a:r>
        </a:p>
        <a:p>
          <a:pPr algn="ctr"/>
          <a:r>
            <a:rPr lang="en-US" dirty="0"/>
            <a:t>Stanton </a:t>
          </a:r>
          <a:r>
            <a:rPr lang="en-US" dirty="0" smtClean="0"/>
            <a:t>Constructability </a:t>
          </a:r>
          <a:r>
            <a:rPr lang="en-US" dirty="0"/>
            <a:t>Services</a:t>
          </a:r>
        </a:p>
      </dgm:t>
    </dgm:pt>
    <dgm:pt modelId="{37AFA6B3-5573-4E9D-A6E3-D72B1EFDEA78}" type="parTrans" cxnId="{B63E2FF4-46D6-414B-9259-5529284FD7D4}">
      <dgm:prSet/>
      <dgm:spPr/>
      <dgm:t>
        <a:bodyPr/>
        <a:lstStyle/>
        <a:p>
          <a:pPr algn="ctr"/>
          <a:endParaRPr lang="en-US"/>
        </a:p>
      </dgm:t>
    </dgm:pt>
    <dgm:pt modelId="{827F5B82-693B-4EF3-B43F-68EE29AD43CA}" type="sibTrans" cxnId="{B63E2FF4-46D6-414B-9259-5529284FD7D4}">
      <dgm:prSet/>
      <dgm:spPr/>
      <dgm:t>
        <a:bodyPr/>
        <a:lstStyle/>
        <a:p>
          <a:pPr algn="ctr"/>
          <a:endParaRPr lang="en-US"/>
        </a:p>
      </dgm:t>
    </dgm:pt>
    <dgm:pt modelId="{06ADE733-9D54-409E-99D7-75D2237F8DAC}" type="asst">
      <dgm:prSet/>
      <dgm:spPr/>
      <dgm:t>
        <a:bodyPr/>
        <a:lstStyle/>
        <a:p>
          <a:pPr algn="ctr"/>
          <a:r>
            <a:rPr lang="en-US" b="1" dirty="0"/>
            <a:t>Delivery Team 2</a:t>
          </a:r>
        </a:p>
        <a:p>
          <a:pPr algn="ctr"/>
          <a:r>
            <a:rPr lang="en-US" dirty="0" err="1"/>
            <a:t>Structurepoint</a:t>
          </a:r>
          <a:r>
            <a:rPr lang="en-US" dirty="0"/>
            <a:t>/Garver</a:t>
          </a:r>
        </a:p>
      </dgm:t>
    </dgm:pt>
    <dgm:pt modelId="{25C5FB21-04CF-49A8-877E-3A5ACB6E0D05}" type="parTrans" cxnId="{62BB6F13-1638-49E5-B22E-394153838B35}">
      <dgm:prSet/>
      <dgm:spPr/>
      <dgm:t>
        <a:bodyPr/>
        <a:lstStyle/>
        <a:p>
          <a:pPr algn="ctr"/>
          <a:endParaRPr lang="en-US"/>
        </a:p>
      </dgm:t>
    </dgm:pt>
    <dgm:pt modelId="{A6115D83-CA97-4AA4-9F14-3BDFBF698888}" type="sibTrans" cxnId="{62BB6F13-1638-49E5-B22E-394153838B35}">
      <dgm:prSet/>
      <dgm:spPr/>
      <dgm:t>
        <a:bodyPr/>
        <a:lstStyle/>
        <a:p>
          <a:pPr algn="ctr"/>
          <a:endParaRPr lang="en-US"/>
        </a:p>
      </dgm:t>
    </dgm:pt>
    <dgm:pt modelId="{CC5FC855-92BD-4B26-AD37-CB8219BD379A}">
      <dgm:prSet/>
      <dgm:spPr/>
      <dgm:t>
        <a:bodyPr/>
        <a:lstStyle/>
        <a:p>
          <a:pPr algn="ctr"/>
          <a:r>
            <a:rPr lang="en-US" b="1" dirty="0" smtClean="0"/>
            <a:t>Design SME </a:t>
          </a:r>
        </a:p>
        <a:p>
          <a:pPr algn="ctr"/>
          <a:r>
            <a:rPr lang="en-US" b="0" dirty="0" smtClean="0"/>
            <a:t>Amanda Desmond      </a:t>
          </a:r>
          <a:r>
            <a:rPr lang="en-US" b="1" dirty="0" smtClean="0"/>
            <a:t>Construction SME </a:t>
          </a:r>
        </a:p>
        <a:p>
          <a:pPr algn="ctr"/>
          <a:r>
            <a:rPr lang="en-US" b="0" dirty="0" smtClean="0"/>
            <a:t>Mark Walls</a:t>
          </a:r>
          <a:endParaRPr lang="en-US" b="0" dirty="0"/>
        </a:p>
      </dgm:t>
    </dgm:pt>
    <dgm:pt modelId="{CF6C0F98-13EE-4809-9213-676AA2DE1C4D}" type="parTrans" cxnId="{2F21918E-4A17-4D88-9121-01A760D4BEEC}">
      <dgm:prSet/>
      <dgm:spPr/>
      <dgm:t>
        <a:bodyPr/>
        <a:lstStyle/>
        <a:p>
          <a:pPr algn="ctr"/>
          <a:endParaRPr lang="en-US"/>
        </a:p>
      </dgm:t>
    </dgm:pt>
    <dgm:pt modelId="{2BDFD4AC-F6C3-4E89-A8FE-6C3B3425EF55}" type="sibTrans" cxnId="{2F21918E-4A17-4D88-9121-01A760D4BEEC}">
      <dgm:prSet/>
      <dgm:spPr/>
      <dgm:t>
        <a:bodyPr/>
        <a:lstStyle/>
        <a:p>
          <a:pPr algn="ctr"/>
          <a:endParaRPr lang="en-US"/>
        </a:p>
      </dgm:t>
    </dgm:pt>
    <dgm:pt modelId="{6A676939-94BC-44C3-9807-E9B7C1755AB2}" type="pres">
      <dgm:prSet presAssocID="{76D58AE7-15EB-410E-BB8A-E9142CC620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DEEDD2-C248-46C6-8ADF-B23711473217}" type="pres">
      <dgm:prSet presAssocID="{287EAAD2-B3C2-4AC7-9722-F1EDD007709D}" presName="hierRoot1" presStyleCnt="0">
        <dgm:presLayoutVars>
          <dgm:hierBranch val="init"/>
        </dgm:presLayoutVars>
      </dgm:prSet>
      <dgm:spPr/>
    </dgm:pt>
    <dgm:pt modelId="{6555AC02-3210-4403-A527-F0BFC4ABCFD2}" type="pres">
      <dgm:prSet presAssocID="{287EAAD2-B3C2-4AC7-9722-F1EDD007709D}" presName="rootComposite1" presStyleCnt="0"/>
      <dgm:spPr/>
    </dgm:pt>
    <dgm:pt modelId="{1A77226D-38B0-4DF6-B356-034CFC45C416}" type="pres">
      <dgm:prSet presAssocID="{287EAAD2-B3C2-4AC7-9722-F1EDD007709D}" presName="rootText1" presStyleLbl="node0" presStyleIdx="0" presStyleCnt="2" custLinFactNeighborX="-96446" custLinFactNeighborY="4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C18F6A-FDE2-4670-B314-E314F8A560E7}" type="pres">
      <dgm:prSet presAssocID="{287EAAD2-B3C2-4AC7-9722-F1EDD007709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51F9D91-C65B-4017-BFFB-FA19AC68D07E}" type="pres">
      <dgm:prSet presAssocID="{287EAAD2-B3C2-4AC7-9722-F1EDD007709D}" presName="hierChild2" presStyleCnt="0"/>
      <dgm:spPr/>
    </dgm:pt>
    <dgm:pt modelId="{67E8FE54-D2B5-48CE-992C-73E093196E87}" type="pres">
      <dgm:prSet presAssocID="{0283927D-EC17-4DF9-8C97-4AFE6DE173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693D6B0-5AC7-4990-A18F-24A96EF1135C}" type="pres">
      <dgm:prSet presAssocID="{F86EEFF3-EDB7-4F8E-B98A-A01D12B7009A}" presName="hierRoot2" presStyleCnt="0">
        <dgm:presLayoutVars>
          <dgm:hierBranch val="init"/>
        </dgm:presLayoutVars>
      </dgm:prSet>
      <dgm:spPr/>
    </dgm:pt>
    <dgm:pt modelId="{C06C7D2C-83F4-4E0B-AE3F-52824452E2FE}" type="pres">
      <dgm:prSet presAssocID="{F86EEFF3-EDB7-4F8E-B98A-A01D12B7009A}" presName="rootComposite" presStyleCnt="0"/>
      <dgm:spPr/>
    </dgm:pt>
    <dgm:pt modelId="{91804336-01F5-4B48-AE2C-FDFF217B9119}" type="pres">
      <dgm:prSet presAssocID="{F86EEFF3-EDB7-4F8E-B98A-A01D12B7009A}" presName="rootText" presStyleLbl="node2" presStyleIdx="0" presStyleCnt="2" custLinFactNeighborX="-53186" custLinFactNeighborY="-56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5B895-0EA9-4862-994B-1FFE9E9F7FBE}" type="pres">
      <dgm:prSet presAssocID="{F86EEFF3-EDB7-4F8E-B98A-A01D12B7009A}" presName="rootConnector" presStyleLbl="node2" presStyleIdx="0" presStyleCnt="2"/>
      <dgm:spPr/>
      <dgm:t>
        <a:bodyPr/>
        <a:lstStyle/>
        <a:p>
          <a:endParaRPr lang="en-US"/>
        </a:p>
      </dgm:t>
    </dgm:pt>
    <dgm:pt modelId="{59D883CC-DBAC-4873-821A-3E7B70257E83}" type="pres">
      <dgm:prSet presAssocID="{F86EEFF3-EDB7-4F8E-B98A-A01D12B7009A}" presName="hierChild4" presStyleCnt="0"/>
      <dgm:spPr/>
    </dgm:pt>
    <dgm:pt modelId="{6E729A37-AF23-4976-A4D1-CEBC50385249}" type="pres">
      <dgm:prSet presAssocID="{F86EEFF3-EDB7-4F8E-B98A-A01D12B7009A}" presName="hierChild5" presStyleCnt="0"/>
      <dgm:spPr/>
    </dgm:pt>
    <dgm:pt modelId="{DF00A369-3F58-48C6-90B3-F66780BEE0C4}" type="pres">
      <dgm:prSet presAssocID="{37AFA6B3-5573-4E9D-A6E3-D72B1EFDEA78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00C11A7-3240-4944-A54B-72C6C0BDFBC2}" type="pres">
      <dgm:prSet presAssocID="{F1949F7B-5F34-49EA-B50D-3AF4834B036A}" presName="hierRoot2" presStyleCnt="0">
        <dgm:presLayoutVars>
          <dgm:hierBranch val="init"/>
        </dgm:presLayoutVars>
      </dgm:prSet>
      <dgm:spPr/>
    </dgm:pt>
    <dgm:pt modelId="{B2671F37-9EEE-447B-8B24-9C9654AE45E8}" type="pres">
      <dgm:prSet presAssocID="{F1949F7B-5F34-49EA-B50D-3AF4834B036A}" presName="rootComposite" presStyleCnt="0"/>
      <dgm:spPr/>
    </dgm:pt>
    <dgm:pt modelId="{2ED73D48-880B-45A0-8ED9-85FDF86001CA}" type="pres">
      <dgm:prSet presAssocID="{F1949F7B-5F34-49EA-B50D-3AF4834B036A}" presName="rootText" presStyleLbl="node2" presStyleIdx="1" presStyleCnt="2" custLinFactNeighborX="-22970" custLinFactNeighborY="-6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B23369-C159-45DE-AF73-0C6A5C2B39FE}" type="pres">
      <dgm:prSet presAssocID="{F1949F7B-5F34-49EA-B50D-3AF4834B036A}" presName="rootConnector" presStyleLbl="node2" presStyleIdx="1" presStyleCnt="2"/>
      <dgm:spPr/>
      <dgm:t>
        <a:bodyPr/>
        <a:lstStyle/>
        <a:p>
          <a:endParaRPr lang="en-US"/>
        </a:p>
      </dgm:t>
    </dgm:pt>
    <dgm:pt modelId="{0E3E5CB0-1F4F-4584-900A-501082FE6711}" type="pres">
      <dgm:prSet presAssocID="{F1949F7B-5F34-49EA-B50D-3AF4834B036A}" presName="hierChild4" presStyleCnt="0"/>
      <dgm:spPr/>
    </dgm:pt>
    <dgm:pt modelId="{D3FF8B47-0B2E-48D7-983B-4BB64EB6F5BE}" type="pres">
      <dgm:prSet presAssocID="{F1949F7B-5F34-49EA-B50D-3AF4834B036A}" presName="hierChild5" presStyleCnt="0"/>
      <dgm:spPr/>
    </dgm:pt>
    <dgm:pt modelId="{EF19221E-12E3-4866-8B1E-FCBA3A8FA267}" type="pres">
      <dgm:prSet presAssocID="{287EAAD2-B3C2-4AC7-9722-F1EDD007709D}" presName="hierChild3" presStyleCnt="0"/>
      <dgm:spPr/>
    </dgm:pt>
    <dgm:pt modelId="{EA1ED420-A897-4AA1-8188-DA2B2FCB5FD1}" type="pres">
      <dgm:prSet presAssocID="{B65EE568-B68D-45D7-BEC4-5B55A269AA39}" presName="Name111" presStyleLbl="parChTrans1D2" presStyleIdx="2" presStyleCnt="4"/>
      <dgm:spPr/>
      <dgm:t>
        <a:bodyPr/>
        <a:lstStyle/>
        <a:p>
          <a:endParaRPr lang="en-US"/>
        </a:p>
      </dgm:t>
    </dgm:pt>
    <dgm:pt modelId="{A22E16AD-B20A-4DCC-B058-59A22AF5347A}" type="pres">
      <dgm:prSet presAssocID="{B3EF1282-DD3A-4BCD-8FAC-1DCBB3B9B229}" presName="hierRoot3" presStyleCnt="0">
        <dgm:presLayoutVars>
          <dgm:hierBranch val="init"/>
        </dgm:presLayoutVars>
      </dgm:prSet>
      <dgm:spPr/>
    </dgm:pt>
    <dgm:pt modelId="{9C5121DE-F0CF-4742-AE17-35016E4927C9}" type="pres">
      <dgm:prSet presAssocID="{B3EF1282-DD3A-4BCD-8FAC-1DCBB3B9B229}" presName="rootComposite3" presStyleCnt="0"/>
      <dgm:spPr/>
    </dgm:pt>
    <dgm:pt modelId="{04FFCF90-B795-4804-8E95-091B2719BB60}" type="pres">
      <dgm:prSet presAssocID="{B3EF1282-DD3A-4BCD-8FAC-1DCBB3B9B229}" presName="rootText3" presStyleLbl="asst1" presStyleIdx="0" presStyleCnt="2" custLinFactNeighborX="-82022" custLinFactNeighborY="-3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CF34F0-C773-4DDD-BBAC-6521620940C3}" type="pres">
      <dgm:prSet presAssocID="{B3EF1282-DD3A-4BCD-8FAC-1DCBB3B9B229}" presName="rootConnector3" presStyleLbl="asst1" presStyleIdx="0" presStyleCnt="2"/>
      <dgm:spPr/>
      <dgm:t>
        <a:bodyPr/>
        <a:lstStyle/>
        <a:p>
          <a:endParaRPr lang="en-US"/>
        </a:p>
      </dgm:t>
    </dgm:pt>
    <dgm:pt modelId="{4334921F-7859-4693-BFFA-0E4E06F5210A}" type="pres">
      <dgm:prSet presAssocID="{B3EF1282-DD3A-4BCD-8FAC-1DCBB3B9B229}" presName="hierChild6" presStyleCnt="0"/>
      <dgm:spPr/>
    </dgm:pt>
    <dgm:pt modelId="{D908A519-BA25-49EF-9F2E-99D80E53EF4C}" type="pres">
      <dgm:prSet presAssocID="{B3EF1282-DD3A-4BCD-8FAC-1DCBB3B9B229}" presName="hierChild7" presStyleCnt="0"/>
      <dgm:spPr/>
    </dgm:pt>
    <dgm:pt modelId="{5F6EBC58-8C04-4557-9014-3475B1415504}" type="pres">
      <dgm:prSet presAssocID="{25C5FB21-04CF-49A8-877E-3A5ACB6E0D05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FB63B20B-BC93-45B2-8611-A48EF644CED7}" type="pres">
      <dgm:prSet presAssocID="{06ADE733-9D54-409E-99D7-75D2237F8DAC}" presName="hierRoot3" presStyleCnt="0">
        <dgm:presLayoutVars>
          <dgm:hierBranch val="init"/>
        </dgm:presLayoutVars>
      </dgm:prSet>
      <dgm:spPr/>
    </dgm:pt>
    <dgm:pt modelId="{F96D801E-F670-4B99-A9EF-6315A3F95EDE}" type="pres">
      <dgm:prSet presAssocID="{06ADE733-9D54-409E-99D7-75D2237F8DAC}" presName="rootComposite3" presStyleCnt="0"/>
      <dgm:spPr/>
    </dgm:pt>
    <dgm:pt modelId="{FF2B685B-DDA1-4B95-B2CB-A1ACB38656ED}" type="pres">
      <dgm:prSet presAssocID="{06ADE733-9D54-409E-99D7-75D2237F8DAC}" presName="rootText3" presStyleLbl="asst1" presStyleIdx="1" presStyleCnt="2" custLinFactNeighborX="-22609" custLinFactNeighborY="-58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153F6-1792-47DA-8A18-8543140798EA}" type="pres">
      <dgm:prSet presAssocID="{06ADE733-9D54-409E-99D7-75D2237F8DAC}" presName="rootConnector3" presStyleLbl="asst1" presStyleIdx="1" presStyleCnt="2"/>
      <dgm:spPr/>
      <dgm:t>
        <a:bodyPr/>
        <a:lstStyle/>
        <a:p>
          <a:endParaRPr lang="en-US"/>
        </a:p>
      </dgm:t>
    </dgm:pt>
    <dgm:pt modelId="{CA0C38B8-F7B5-4B27-B782-62969F71E261}" type="pres">
      <dgm:prSet presAssocID="{06ADE733-9D54-409E-99D7-75D2237F8DAC}" presName="hierChild6" presStyleCnt="0"/>
      <dgm:spPr/>
    </dgm:pt>
    <dgm:pt modelId="{30EE3023-61B2-44E7-84AC-C7611EA6C332}" type="pres">
      <dgm:prSet presAssocID="{06ADE733-9D54-409E-99D7-75D2237F8DAC}" presName="hierChild7" presStyleCnt="0"/>
      <dgm:spPr/>
    </dgm:pt>
    <dgm:pt modelId="{29D82DB4-67AC-4356-9BCD-DBFF60737FFB}" type="pres">
      <dgm:prSet presAssocID="{CC5FC855-92BD-4B26-AD37-CB8219BD379A}" presName="hierRoot1" presStyleCnt="0">
        <dgm:presLayoutVars>
          <dgm:hierBranch val="init"/>
        </dgm:presLayoutVars>
      </dgm:prSet>
      <dgm:spPr/>
    </dgm:pt>
    <dgm:pt modelId="{A8F301E3-FA61-4215-BCA5-E91D02D673F1}" type="pres">
      <dgm:prSet presAssocID="{CC5FC855-92BD-4B26-AD37-CB8219BD379A}" presName="rootComposite1" presStyleCnt="0"/>
      <dgm:spPr/>
    </dgm:pt>
    <dgm:pt modelId="{BFE3C16A-4DFB-41CE-9253-44F8F3E14A33}" type="pres">
      <dgm:prSet presAssocID="{CC5FC855-92BD-4B26-AD37-CB8219BD379A}" presName="rootText1" presStyleLbl="node0" presStyleIdx="1" presStyleCnt="2" custScaleX="107104" custScaleY="99265" custLinFactNeighborX="-95887" custLinFactNeighborY="6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EBB70-AA12-469F-8E53-902BA16F72BA}" type="pres">
      <dgm:prSet presAssocID="{CC5FC855-92BD-4B26-AD37-CB8219BD379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F1BF3B0-C28D-47C9-AAA5-A2DE2D7334FD}" type="pres">
      <dgm:prSet presAssocID="{CC5FC855-92BD-4B26-AD37-CB8219BD379A}" presName="hierChild2" presStyleCnt="0"/>
      <dgm:spPr/>
    </dgm:pt>
    <dgm:pt modelId="{9278DF6B-FA3C-4E02-A953-9C0D4993532C}" type="pres">
      <dgm:prSet presAssocID="{CC5FC855-92BD-4B26-AD37-CB8219BD379A}" presName="hierChild3" presStyleCnt="0"/>
      <dgm:spPr/>
    </dgm:pt>
  </dgm:ptLst>
  <dgm:cxnLst>
    <dgm:cxn modelId="{9E9CF507-3AFF-492F-9454-E460A5775BFF}" type="presOf" srcId="{06ADE733-9D54-409E-99D7-75D2237F8DAC}" destId="{61C153F6-1792-47DA-8A18-8543140798EA}" srcOrd="1" destOrd="0" presId="urn:microsoft.com/office/officeart/2005/8/layout/orgChart1"/>
    <dgm:cxn modelId="{722C2303-31CB-4437-AC95-12F2CC058E7B}" type="presOf" srcId="{25C5FB21-04CF-49A8-877E-3A5ACB6E0D05}" destId="{5F6EBC58-8C04-4557-9014-3475B1415504}" srcOrd="0" destOrd="0" presId="urn:microsoft.com/office/officeart/2005/8/layout/orgChart1"/>
    <dgm:cxn modelId="{55850687-4FEC-4394-8880-9990F1A223FF}" type="presOf" srcId="{37AFA6B3-5573-4E9D-A6E3-D72B1EFDEA78}" destId="{DF00A369-3F58-48C6-90B3-F66780BEE0C4}" srcOrd="0" destOrd="0" presId="urn:microsoft.com/office/officeart/2005/8/layout/orgChart1"/>
    <dgm:cxn modelId="{1D8DE5C9-78F4-4BB3-B7FC-77BCDF19433A}" type="presOf" srcId="{F1949F7B-5F34-49EA-B50D-3AF4834B036A}" destId="{2ED73D48-880B-45A0-8ED9-85FDF86001CA}" srcOrd="0" destOrd="0" presId="urn:microsoft.com/office/officeart/2005/8/layout/orgChart1"/>
    <dgm:cxn modelId="{AF87C522-7EA5-4AE1-96C4-C27A00BE7155}" type="presOf" srcId="{B65EE568-B68D-45D7-BEC4-5B55A269AA39}" destId="{EA1ED420-A897-4AA1-8188-DA2B2FCB5FD1}" srcOrd="0" destOrd="0" presId="urn:microsoft.com/office/officeart/2005/8/layout/orgChart1"/>
    <dgm:cxn modelId="{A718C17E-D3FB-47A3-AB05-1E15BC962B32}" type="presOf" srcId="{76D58AE7-15EB-410E-BB8A-E9142CC620D4}" destId="{6A676939-94BC-44C3-9807-E9B7C1755AB2}" srcOrd="0" destOrd="0" presId="urn:microsoft.com/office/officeart/2005/8/layout/orgChart1"/>
    <dgm:cxn modelId="{130DF13D-0AA2-496F-9474-495D4B5B3426}" type="presOf" srcId="{287EAAD2-B3C2-4AC7-9722-F1EDD007709D}" destId="{FAC18F6A-FDE2-4670-B314-E314F8A560E7}" srcOrd="1" destOrd="0" presId="urn:microsoft.com/office/officeart/2005/8/layout/orgChart1"/>
    <dgm:cxn modelId="{2915F9A2-4A9A-4CC6-A87E-61DC1ADAB170}" type="presOf" srcId="{F1949F7B-5F34-49EA-B50D-3AF4834B036A}" destId="{45B23369-C159-45DE-AF73-0C6A5C2B39FE}" srcOrd="1" destOrd="0" presId="urn:microsoft.com/office/officeart/2005/8/layout/orgChart1"/>
    <dgm:cxn modelId="{5DE8E2B3-1960-44D8-8262-68A9254E2301}" type="presOf" srcId="{06ADE733-9D54-409E-99D7-75D2237F8DAC}" destId="{FF2B685B-DDA1-4B95-B2CB-A1ACB38656ED}" srcOrd="0" destOrd="0" presId="urn:microsoft.com/office/officeart/2005/8/layout/orgChart1"/>
    <dgm:cxn modelId="{B9394179-B85A-4901-AB74-F74CA5875140}" type="presOf" srcId="{0283927D-EC17-4DF9-8C97-4AFE6DE173C9}" destId="{67E8FE54-D2B5-48CE-992C-73E093196E87}" srcOrd="0" destOrd="0" presId="urn:microsoft.com/office/officeart/2005/8/layout/orgChart1"/>
    <dgm:cxn modelId="{6B24A580-686F-4755-BD57-770BA23604A1}" type="presOf" srcId="{287EAAD2-B3C2-4AC7-9722-F1EDD007709D}" destId="{1A77226D-38B0-4DF6-B356-034CFC45C416}" srcOrd="0" destOrd="0" presId="urn:microsoft.com/office/officeart/2005/8/layout/orgChart1"/>
    <dgm:cxn modelId="{66D8C442-178D-489D-A5CC-8BEDCA50EA1B}" srcId="{287EAAD2-B3C2-4AC7-9722-F1EDD007709D}" destId="{F86EEFF3-EDB7-4F8E-B98A-A01D12B7009A}" srcOrd="2" destOrd="0" parTransId="{0283927D-EC17-4DF9-8C97-4AFE6DE173C9}" sibTransId="{A9FF3DD4-F995-42D7-B5C4-5F53A4E09CD9}"/>
    <dgm:cxn modelId="{2F21918E-4A17-4D88-9121-01A760D4BEEC}" srcId="{76D58AE7-15EB-410E-BB8A-E9142CC620D4}" destId="{CC5FC855-92BD-4B26-AD37-CB8219BD379A}" srcOrd="1" destOrd="0" parTransId="{CF6C0F98-13EE-4809-9213-676AA2DE1C4D}" sibTransId="{2BDFD4AC-F6C3-4E89-A8FE-6C3B3425EF55}"/>
    <dgm:cxn modelId="{B63E2FF4-46D6-414B-9259-5529284FD7D4}" srcId="{287EAAD2-B3C2-4AC7-9722-F1EDD007709D}" destId="{F1949F7B-5F34-49EA-B50D-3AF4834B036A}" srcOrd="3" destOrd="0" parTransId="{37AFA6B3-5573-4E9D-A6E3-D72B1EFDEA78}" sibTransId="{827F5B82-693B-4EF3-B43F-68EE29AD43CA}"/>
    <dgm:cxn modelId="{0C7A26A7-3C12-42EE-AA3C-2176F35C77B3}" type="presOf" srcId="{F86EEFF3-EDB7-4F8E-B98A-A01D12B7009A}" destId="{91804336-01F5-4B48-AE2C-FDFF217B9119}" srcOrd="0" destOrd="0" presId="urn:microsoft.com/office/officeart/2005/8/layout/orgChart1"/>
    <dgm:cxn modelId="{23C924A4-21AE-4190-BE44-77D072FC4CD8}" type="presOf" srcId="{F86EEFF3-EDB7-4F8E-B98A-A01D12B7009A}" destId="{A1D5B895-0EA9-4862-994B-1FFE9E9F7FBE}" srcOrd="1" destOrd="0" presId="urn:microsoft.com/office/officeart/2005/8/layout/orgChart1"/>
    <dgm:cxn modelId="{CAA7B60C-EEF2-419F-9CEB-892A9C9F12BA}" type="presOf" srcId="{CC5FC855-92BD-4B26-AD37-CB8219BD379A}" destId="{BFE3C16A-4DFB-41CE-9253-44F8F3E14A33}" srcOrd="0" destOrd="0" presId="urn:microsoft.com/office/officeart/2005/8/layout/orgChart1"/>
    <dgm:cxn modelId="{8AB98135-DC58-40A9-9F5A-31EE187DC1E7}" type="presOf" srcId="{CC5FC855-92BD-4B26-AD37-CB8219BD379A}" destId="{AF6EBB70-AA12-469F-8E53-902BA16F72BA}" srcOrd="1" destOrd="0" presId="urn:microsoft.com/office/officeart/2005/8/layout/orgChart1"/>
    <dgm:cxn modelId="{62BB6F13-1638-49E5-B22E-394153838B35}" srcId="{287EAAD2-B3C2-4AC7-9722-F1EDD007709D}" destId="{06ADE733-9D54-409E-99D7-75D2237F8DAC}" srcOrd="1" destOrd="0" parTransId="{25C5FB21-04CF-49A8-877E-3A5ACB6E0D05}" sibTransId="{A6115D83-CA97-4AA4-9F14-3BDFBF698888}"/>
    <dgm:cxn modelId="{B33BDA74-BB44-4BA2-884D-D57AFBEF4B1A}" type="presOf" srcId="{B3EF1282-DD3A-4BCD-8FAC-1DCBB3B9B229}" destId="{48CF34F0-C773-4DDD-BBAC-6521620940C3}" srcOrd="1" destOrd="0" presId="urn:microsoft.com/office/officeart/2005/8/layout/orgChart1"/>
    <dgm:cxn modelId="{4DE0D3AD-5257-4BDB-9B91-8A508BB99B0A}" type="presOf" srcId="{B3EF1282-DD3A-4BCD-8FAC-1DCBB3B9B229}" destId="{04FFCF90-B795-4804-8E95-091B2719BB60}" srcOrd="0" destOrd="0" presId="urn:microsoft.com/office/officeart/2005/8/layout/orgChart1"/>
    <dgm:cxn modelId="{959F42A3-C871-4895-86C3-C79D70E67240}" srcId="{287EAAD2-B3C2-4AC7-9722-F1EDD007709D}" destId="{B3EF1282-DD3A-4BCD-8FAC-1DCBB3B9B229}" srcOrd="0" destOrd="0" parTransId="{B65EE568-B68D-45D7-BEC4-5B55A269AA39}" sibTransId="{90BA85D8-4E68-486F-A481-E27B8C0649EB}"/>
    <dgm:cxn modelId="{0452FF94-6A1E-46B7-AF56-E22C1CEA4CFA}" srcId="{76D58AE7-15EB-410E-BB8A-E9142CC620D4}" destId="{287EAAD2-B3C2-4AC7-9722-F1EDD007709D}" srcOrd="0" destOrd="0" parTransId="{18CEE192-389C-47ED-BB82-FA135ECEC3A2}" sibTransId="{B8DB801E-431B-4D79-97F6-8FBFBCDEDF98}"/>
    <dgm:cxn modelId="{4BD8B713-B73E-4B29-9F60-A59FCF67B84A}" type="presParOf" srcId="{6A676939-94BC-44C3-9807-E9B7C1755AB2}" destId="{14DEEDD2-C248-46C6-8ADF-B23711473217}" srcOrd="0" destOrd="0" presId="urn:microsoft.com/office/officeart/2005/8/layout/orgChart1"/>
    <dgm:cxn modelId="{EDE98C55-5F38-4E31-AAA6-B202C8F9977D}" type="presParOf" srcId="{14DEEDD2-C248-46C6-8ADF-B23711473217}" destId="{6555AC02-3210-4403-A527-F0BFC4ABCFD2}" srcOrd="0" destOrd="0" presId="urn:microsoft.com/office/officeart/2005/8/layout/orgChart1"/>
    <dgm:cxn modelId="{73D63468-4D0A-41C2-A761-91CEF2A983E1}" type="presParOf" srcId="{6555AC02-3210-4403-A527-F0BFC4ABCFD2}" destId="{1A77226D-38B0-4DF6-B356-034CFC45C416}" srcOrd="0" destOrd="0" presId="urn:microsoft.com/office/officeart/2005/8/layout/orgChart1"/>
    <dgm:cxn modelId="{5C9E6395-A8DA-4AC2-BD41-3BB05F3D8D52}" type="presParOf" srcId="{6555AC02-3210-4403-A527-F0BFC4ABCFD2}" destId="{FAC18F6A-FDE2-4670-B314-E314F8A560E7}" srcOrd="1" destOrd="0" presId="urn:microsoft.com/office/officeart/2005/8/layout/orgChart1"/>
    <dgm:cxn modelId="{8834EFC0-86FD-4BC1-A41C-9C76B98B9526}" type="presParOf" srcId="{14DEEDD2-C248-46C6-8ADF-B23711473217}" destId="{E51F9D91-C65B-4017-BFFB-FA19AC68D07E}" srcOrd="1" destOrd="0" presId="urn:microsoft.com/office/officeart/2005/8/layout/orgChart1"/>
    <dgm:cxn modelId="{1D8809DD-5960-4C1D-95DD-6DDA581C543F}" type="presParOf" srcId="{E51F9D91-C65B-4017-BFFB-FA19AC68D07E}" destId="{67E8FE54-D2B5-48CE-992C-73E093196E87}" srcOrd="0" destOrd="0" presId="urn:microsoft.com/office/officeart/2005/8/layout/orgChart1"/>
    <dgm:cxn modelId="{B37BB14E-D8AA-4C90-8C12-8928E032EFC6}" type="presParOf" srcId="{E51F9D91-C65B-4017-BFFB-FA19AC68D07E}" destId="{9693D6B0-5AC7-4990-A18F-24A96EF1135C}" srcOrd="1" destOrd="0" presId="urn:microsoft.com/office/officeart/2005/8/layout/orgChart1"/>
    <dgm:cxn modelId="{20046425-81D0-425B-BF7A-5FCCF17F2847}" type="presParOf" srcId="{9693D6B0-5AC7-4990-A18F-24A96EF1135C}" destId="{C06C7D2C-83F4-4E0B-AE3F-52824452E2FE}" srcOrd="0" destOrd="0" presId="urn:microsoft.com/office/officeart/2005/8/layout/orgChart1"/>
    <dgm:cxn modelId="{1EA51D97-7F07-434A-AEF3-5EF681B26F4D}" type="presParOf" srcId="{C06C7D2C-83F4-4E0B-AE3F-52824452E2FE}" destId="{91804336-01F5-4B48-AE2C-FDFF217B9119}" srcOrd="0" destOrd="0" presId="urn:microsoft.com/office/officeart/2005/8/layout/orgChart1"/>
    <dgm:cxn modelId="{4EEE76CE-CD40-41B8-A682-E9695AF228AF}" type="presParOf" srcId="{C06C7D2C-83F4-4E0B-AE3F-52824452E2FE}" destId="{A1D5B895-0EA9-4862-994B-1FFE9E9F7FBE}" srcOrd="1" destOrd="0" presId="urn:microsoft.com/office/officeart/2005/8/layout/orgChart1"/>
    <dgm:cxn modelId="{39F825D8-DAE2-40E0-8863-F62570C71FC3}" type="presParOf" srcId="{9693D6B0-5AC7-4990-A18F-24A96EF1135C}" destId="{59D883CC-DBAC-4873-821A-3E7B70257E83}" srcOrd="1" destOrd="0" presId="urn:microsoft.com/office/officeart/2005/8/layout/orgChart1"/>
    <dgm:cxn modelId="{B466CBE5-2EB1-46BC-AA70-28767719A9A1}" type="presParOf" srcId="{9693D6B0-5AC7-4990-A18F-24A96EF1135C}" destId="{6E729A37-AF23-4976-A4D1-CEBC50385249}" srcOrd="2" destOrd="0" presId="urn:microsoft.com/office/officeart/2005/8/layout/orgChart1"/>
    <dgm:cxn modelId="{1C458A29-F4B1-4A8C-8F0D-24663275F540}" type="presParOf" srcId="{E51F9D91-C65B-4017-BFFB-FA19AC68D07E}" destId="{DF00A369-3F58-48C6-90B3-F66780BEE0C4}" srcOrd="2" destOrd="0" presId="urn:microsoft.com/office/officeart/2005/8/layout/orgChart1"/>
    <dgm:cxn modelId="{75CCF19F-24EF-4115-B22E-AD95F20BB6EA}" type="presParOf" srcId="{E51F9D91-C65B-4017-BFFB-FA19AC68D07E}" destId="{D00C11A7-3240-4944-A54B-72C6C0BDFBC2}" srcOrd="3" destOrd="0" presId="urn:microsoft.com/office/officeart/2005/8/layout/orgChart1"/>
    <dgm:cxn modelId="{108E8840-1145-4CBF-B8AD-5EF2270F409D}" type="presParOf" srcId="{D00C11A7-3240-4944-A54B-72C6C0BDFBC2}" destId="{B2671F37-9EEE-447B-8B24-9C9654AE45E8}" srcOrd="0" destOrd="0" presId="urn:microsoft.com/office/officeart/2005/8/layout/orgChart1"/>
    <dgm:cxn modelId="{4205ED54-7991-4E39-9082-50A11192976F}" type="presParOf" srcId="{B2671F37-9EEE-447B-8B24-9C9654AE45E8}" destId="{2ED73D48-880B-45A0-8ED9-85FDF86001CA}" srcOrd="0" destOrd="0" presId="urn:microsoft.com/office/officeart/2005/8/layout/orgChart1"/>
    <dgm:cxn modelId="{3F67B9D2-BC87-4A23-A58B-7322E4CD314A}" type="presParOf" srcId="{B2671F37-9EEE-447B-8B24-9C9654AE45E8}" destId="{45B23369-C159-45DE-AF73-0C6A5C2B39FE}" srcOrd="1" destOrd="0" presId="urn:microsoft.com/office/officeart/2005/8/layout/orgChart1"/>
    <dgm:cxn modelId="{250D3A90-7004-40F6-8B54-3BC8FACB1651}" type="presParOf" srcId="{D00C11A7-3240-4944-A54B-72C6C0BDFBC2}" destId="{0E3E5CB0-1F4F-4584-900A-501082FE6711}" srcOrd="1" destOrd="0" presId="urn:microsoft.com/office/officeart/2005/8/layout/orgChart1"/>
    <dgm:cxn modelId="{B025AD6D-6CB3-4596-B541-7BC61762D4C5}" type="presParOf" srcId="{D00C11A7-3240-4944-A54B-72C6C0BDFBC2}" destId="{D3FF8B47-0B2E-48D7-983B-4BB64EB6F5BE}" srcOrd="2" destOrd="0" presId="urn:microsoft.com/office/officeart/2005/8/layout/orgChart1"/>
    <dgm:cxn modelId="{6518B975-9085-40F8-A643-A080E182F8E0}" type="presParOf" srcId="{14DEEDD2-C248-46C6-8ADF-B23711473217}" destId="{EF19221E-12E3-4866-8B1E-FCBA3A8FA267}" srcOrd="2" destOrd="0" presId="urn:microsoft.com/office/officeart/2005/8/layout/orgChart1"/>
    <dgm:cxn modelId="{001A6D08-802E-4747-A923-B6A60BC11CB0}" type="presParOf" srcId="{EF19221E-12E3-4866-8B1E-FCBA3A8FA267}" destId="{EA1ED420-A897-4AA1-8188-DA2B2FCB5FD1}" srcOrd="0" destOrd="0" presId="urn:microsoft.com/office/officeart/2005/8/layout/orgChart1"/>
    <dgm:cxn modelId="{FE5369C4-5FDC-4C0E-97AC-2835BDF96FFA}" type="presParOf" srcId="{EF19221E-12E3-4866-8B1E-FCBA3A8FA267}" destId="{A22E16AD-B20A-4DCC-B058-59A22AF5347A}" srcOrd="1" destOrd="0" presId="urn:microsoft.com/office/officeart/2005/8/layout/orgChart1"/>
    <dgm:cxn modelId="{13566B07-77CB-4EBC-9D2C-C685D6D719AF}" type="presParOf" srcId="{A22E16AD-B20A-4DCC-B058-59A22AF5347A}" destId="{9C5121DE-F0CF-4742-AE17-35016E4927C9}" srcOrd="0" destOrd="0" presId="urn:microsoft.com/office/officeart/2005/8/layout/orgChart1"/>
    <dgm:cxn modelId="{9C49E1FB-ECFA-4538-8293-7D27DD5CEF3D}" type="presParOf" srcId="{9C5121DE-F0CF-4742-AE17-35016E4927C9}" destId="{04FFCF90-B795-4804-8E95-091B2719BB60}" srcOrd="0" destOrd="0" presId="urn:microsoft.com/office/officeart/2005/8/layout/orgChart1"/>
    <dgm:cxn modelId="{B71905AC-5B22-4557-A7A2-2FA5464797D8}" type="presParOf" srcId="{9C5121DE-F0CF-4742-AE17-35016E4927C9}" destId="{48CF34F0-C773-4DDD-BBAC-6521620940C3}" srcOrd="1" destOrd="0" presId="urn:microsoft.com/office/officeart/2005/8/layout/orgChart1"/>
    <dgm:cxn modelId="{B338631E-FFE5-4B9A-BD6E-3B06ED428CCA}" type="presParOf" srcId="{A22E16AD-B20A-4DCC-B058-59A22AF5347A}" destId="{4334921F-7859-4693-BFFA-0E4E06F5210A}" srcOrd="1" destOrd="0" presId="urn:microsoft.com/office/officeart/2005/8/layout/orgChart1"/>
    <dgm:cxn modelId="{22971D93-976A-4038-87FD-27C9242863EA}" type="presParOf" srcId="{A22E16AD-B20A-4DCC-B058-59A22AF5347A}" destId="{D908A519-BA25-49EF-9F2E-99D80E53EF4C}" srcOrd="2" destOrd="0" presId="urn:microsoft.com/office/officeart/2005/8/layout/orgChart1"/>
    <dgm:cxn modelId="{9A8E1CD2-99A9-4A41-A355-48EAA1236032}" type="presParOf" srcId="{EF19221E-12E3-4866-8B1E-FCBA3A8FA267}" destId="{5F6EBC58-8C04-4557-9014-3475B1415504}" srcOrd="2" destOrd="0" presId="urn:microsoft.com/office/officeart/2005/8/layout/orgChart1"/>
    <dgm:cxn modelId="{BF908569-0BD2-4BC3-BA21-1FE70BE0AA47}" type="presParOf" srcId="{EF19221E-12E3-4866-8B1E-FCBA3A8FA267}" destId="{FB63B20B-BC93-45B2-8611-A48EF644CED7}" srcOrd="3" destOrd="0" presId="urn:microsoft.com/office/officeart/2005/8/layout/orgChart1"/>
    <dgm:cxn modelId="{67FB2CF1-8395-49E9-B735-7C96C6A4090B}" type="presParOf" srcId="{FB63B20B-BC93-45B2-8611-A48EF644CED7}" destId="{F96D801E-F670-4B99-A9EF-6315A3F95EDE}" srcOrd="0" destOrd="0" presId="urn:microsoft.com/office/officeart/2005/8/layout/orgChart1"/>
    <dgm:cxn modelId="{6AAFF94A-C04F-4128-9E60-CD1CB0CF90EF}" type="presParOf" srcId="{F96D801E-F670-4B99-A9EF-6315A3F95EDE}" destId="{FF2B685B-DDA1-4B95-B2CB-A1ACB38656ED}" srcOrd="0" destOrd="0" presId="urn:microsoft.com/office/officeart/2005/8/layout/orgChart1"/>
    <dgm:cxn modelId="{DF18C2C6-C45A-4B8C-8186-27A2D752EBF1}" type="presParOf" srcId="{F96D801E-F670-4B99-A9EF-6315A3F95EDE}" destId="{61C153F6-1792-47DA-8A18-8543140798EA}" srcOrd="1" destOrd="0" presId="urn:microsoft.com/office/officeart/2005/8/layout/orgChart1"/>
    <dgm:cxn modelId="{E1074EF9-2B40-475D-95C3-43030C0827D8}" type="presParOf" srcId="{FB63B20B-BC93-45B2-8611-A48EF644CED7}" destId="{CA0C38B8-F7B5-4B27-B782-62969F71E261}" srcOrd="1" destOrd="0" presId="urn:microsoft.com/office/officeart/2005/8/layout/orgChart1"/>
    <dgm:cxn modelId="{C02E8FD5-CC83-49B8-B4FD-3EE2D5C1CF22}" type="presParOf" srcId="{FB63B20B-BC93-45B2-8611-A48EF644CED7}" destId="{30EE3023-61B2-44E7-84AC-C7611EA6C332}" srcOrd="2" destOrd="0" presId="urn:microsoft.com/office/officeart/2005/8/layout/orgChart1"/>
    <dgm:cxn modelId="{88F6BAA7-D4E8-4999-A417-B05BA9856A30}" type="presParOf" srcId="{6A676939-94BC-44C3-9807-E9B7C1755AB2}" destId="{29D82DB4-67AC-4356-9BCD-DBFF60737FFB}" srcOrd="1" destOrd="0" presId="urn:microsoft.com/office/officeart/2005/8/layout/orgChart1"/>
    <dgm:cxn modelId="{AA8B937F-6D4D-4607-97FC-6ECB60F043E7}" type="presParOf" srcId="{29D82DB4-67AC-4356-9BCD-DBFF60737FFB}" destId="{A8F301E3-FA61-4215-BCA5-E91D02D673F1}" srcOrd="0" destOrd="0" presId="urn:microsoft.com/office/officeart/2005/8/layout/orgChart1"/>
    <dgm:cxn modelId="{37DD97C1-6BEB-4D8D-ADEB-15F56BC461DD}" type="presParOf" srcId="{A8F301E3-FA61-4215-BCA5-E91D02D673F1}" destId="{BFE3C16A-4DFB-41CE-9253-44F8F3E14A33}" srcOrd="0" destOrd="0" presId="urn:microsoft.com/office/officeart/2005/8/layout/orgChart1"/>
    <dgm:cxn modelId="{DFAE78B6-3237-48A7-8439-CCA180A83C6A}" type="presParOf" srcId="{A8F301E3-FA61-4215-BCA5-E91D02D673F1}" destId="{AF6EBB70-AA12-469F-8E53-902BA16F72BA}" srcOrd="1" destOrd="0" presId="urn:microsoft.com/office/officeart/2005/8/layout/orgChart1"/>
    <dgm:cxn modelId="{FE2E63FD-6930-42B9-AC87-5CF8532B58B3}" type="presParOf" srcId="{29D82DB4-67AC-4356-9BCD-DBFF60737FFB}" destId="{2F1BF3B0-C28D-47C9-AAA5-A2DE2D7334FD}" srcOrd="1" destOrd="0" presId="urn:microsoft.com/office/officeart/2005/8/layout/orgChart1"/>
    <dgm:cxn modelId="{DFE31C47-B726-48FB-ACBE-2F343C40A2AE}" type="presParOf" srcId="{29D82DB4-67AC-4356-9BCD-DBFF60737FFB}" destId="{9278DF6B-FA3C-4E02-A953-9C0D499353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EBC58-8C04-4557-9014-3475B1415504}">
      <dsp:nvSpPr>
        <dsp:cNvPr id="0" name=""/>
        <dsp:cNvSpPr/>
      </dsp:nvSpPr>
      <dsp:spPr>
        <a:xfrm>
          <a:off x="1294371" y="1357987"/>
          <a:ext cx="1810022" cy="1052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622"/>
              </a:lnTo>
              <a:lnTo>
                <a:pt x="1810022" y="1052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ED420-A897-4AA1-8188-DA2B2FCB5FD1}">
      <dsp:nvSpPr>
        <dsp:cNvPr id="0" name=""/>
        <dsp:cNvSpPr/>
      </dsp:nvSpPr>
      <dsp:spPr>
        <a:xfrm>
          <a:off x="0" y="1357987"/>
          <a:ext cx="1294371" cy="1085719"/>
        </a:xfrm>
        <a:custGeom>
          <a:avLst/>
          <a:gdLst/>
          <a:ahLst/>
          <a:cxnLst/>
          <a:rect l="0" t="0" r="0" b="0"/>
          <a:pathLst>
            <a:path>
              <a:moveTo>
                <a:pt x="1294371" y="0"/>
              </a:moveTo>
              <a:lnTo>
                <a:pt x="0" y="1085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0A369-3F58-48C6-90B3-F66780BEE0C4}">
      <dsp:nvSpPr>
        <dsp:cNvPr id="0" name=""/>
        <dsp:cNvSpPr/>
      </dsp:nvSpPr>
      <dsp:spPr>
        <a:xfrm>
          <a:off x="1294371" y="1357987"/>
          <a:ext cx="3095049" cy="2235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730"/>
              </a:lnTo>
              <a:lnTo>
                <a:pt x="3095049" y="1963730"/>
              </a:lnTo>
              <a:lnTo>
                <a:pt x="3095049" y="2235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8FE54-D2B5-48CE-992C-73E093196E87}">
      <dsp:nvSpPr>
        <dsp:cNvPr id="0" name=""/>
        <dsp:cNvSpPr/>
      </dsp:nvSpPr>
      <dsp:spPr>
        <a:xfrm>
          <a:off x="1248651" y="1357987"/>
          <a:ext cx="91440" cy="2245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50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7226D-38B0-4DF6-B356-034CFC45C416}">
      <dsp:nvSpPr>
        <dsp:cNvPr id="0" name=""/>
        <dsp:cNvSpPr/>
      </dsp:nvSpPr>
      <dsp:spPr>
        <a:xfrm>
          <a:off x="0" y="63615"/>
          <a:ext cx="2588743" cy="1294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Alternative Delivery Program Manager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Erika </a:t>
          </a:r>
          <a:r>
            <a:rPr lang="en-US" sz="1900" kern="1200" dirty="0" smtClean="0"/>
            <a:t>Drury</a:t>
          </a:r>
          <a:endParaRPr lang="en-US" sz="1900" kern="1200" dirty="0"/>
        </a:p>
      </dsp:txBody>
      <dsp:txXfrm>
        <a:off x="0" y="63615"/>
        <a:ext cx="2588743" cy="1294371"/>
      </dsp:txXfrm>
    </dsp:sp>
    <dsp:sp modelId="{91804336-01F5-4B48-AE2C-FDFF217B9119}">
      <dsp:nvSpPr>
        <dsp:cNvPr id="0" name=""/>
        <dsp:cNvSpPr/>
      </dsp:nvSpPr>
      <dsp:spPr>
        <a:xfrm>
          <a:off x="0" y="3602997"/>
          <a:ext cx="2588743" cy="1294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Independent Cost Estimator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ICE </a:t>
          </a:r>
          <a:r>
            <a:rPr lang="en-US" sz="1900" kern="1200" dirty="0" smtClean="0"/>
            <a:t>Teams</a:t>
          </a:r>
          <a:endParaRPr lang="en-US" sz="1900" kern="1200" dirty="0"/>
        </a:p>
      </dsp:txBody>
      <dsp:txXfrm>
        <a:off x="0" y="3602997"/>
        <a:ext cx="2588743" cy="1294371"/>
      </dsp:txXfrm>
    </dsp:sp>
    <dsp:sp modelId="{2ED73D48-880B-45A0-8ED9-85FDF86001CA}">
      <dsp:nvSpPr>
        <dsp:cNvPr id="0" name=""/>
        <dsp:cNvSpPr/>
      </dsp:nvSpPr>
      <dsp:spPr>
        <a:xfrm>
          <a:off x="3095049" y="3593535"/>
          <a:ext cx="2588743" cy="1294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Independent Cost Estimator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Stanton </a:t>
          </a:r>
          <a:r>
            <a:rPr lang="en-US" sz="1900" kern="1200" dirty="0" smtClean="0"/>
            <a:t>Constructability </a:t>
          </a:r>
          <a:r>
            <a:rPr lang="en-US" sz="1900" kern="1200" dirty="0"/>
            <a:t>Services</a:t>
          </a:r>
        </a:p>
      </dsp:txBody>
      <dsp:txXfrm>
        <a:off x="3095049" y="3593535"/>
        <a:ext cx="2588743" cy="1294371"/>
      </dsp:txXfrm>
    </dsp:sp>
    <dsp:sp modelId="{04FFCF90-B795-4804-8E95-091B2719BB60}">
      <dsp:nvSpPr>
        <dsp:cNvPr id="0" name=""/>
        <dsp:cNvSpPr/>
      </dsp:nvSpPr>
      <dsp:spPr>
        <a:xfrm>
          <a:off x="0" y="1796520"/>
          <a:ext cx="2588743" cy="1294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Delivery Team 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WSP Team</a:t>
          </a:r>
        </a:p>
      </dsp:txBody>
      <dsp:txXfrm>
        <a:off x="0" y="1796520"/>
        <a:ext cx="2588743" cy="1294371"/>
      </dsp:txXfrm>
    </dsp:sp>
    <dsp:sp modelId="{FF2B685B-DDA1-4B95-B2CB-A1ACB38656ED}">
      <dsp:nvSpPr>
        <dsp:cNvPr id="0" name=""/>
        <dsp:cNvSpPr/>
      </dsp:nvSpPr>
      <dsp:spPr>
        <a:xfrm>
          <a:off x="3104394" y="1763423"/>
          <a:ext cx="2588743" cy="1294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Delivery Team 2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Structurepoint</a:t>
          </a:r>
          <a:r>
            <a:rPr lang="en-US" sz="1900" kern="1200" dirty="0"/>
            <a:t>/Garver</a:t>
          </a:r>
        </a:p>
      </dsp:txBody>
      <dsp:txXfrm>
        <a:off x="3104394" y="1763423"/>
        <a:ext cx="2588743" cy="1294371"/>
      </dsp:txXfrm>
    </dsp:sp>
    <dsp:sp modelId="{BFE3C16A-4DFB-41CE-9253-44F8F3E14A33}">
      <dsp:nvSpPr>
        <dsp:cNvPr id="0" name=""/>
        <dsp:cNvSpPr/>
      </dsp:nvSpPr>
      <dsp:spPr>
        <a:xfrm>
          <a:off x="2773605" y="84105"/>
          <a:ext cx="2772648" cy="1284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Design SME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/>
            <a:t>Amanda Desmond      </a:t>
          </a:r>
          <a:r>
            <a:rPr lang="en-US" sz="1900" b="1" kern="1200" dirty="0" smtClean="0"/>
            <a:t>Construction SME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/>
            <a:t>Mark Walls</a:t>
          </a:r>
          <a:endParaRPr lang="en-US" sz="1900" b="0" kern="1200" dirty="0"/>
        </a:p>
      </dsp:txBody>
      <dsp:txXfrm>
        <a:off x="2773605" y="84105"/>
        <a:ext cx="2772648" cy="1284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2E178D-C400-48C4-B50C-F47DF2C4C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3FA33-93A5-459B-AEB6-6333EA3F7E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0376026-56EF-4B8A-ACEC-C0B5204F3D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D80BF-FB88-4ACD-9D7F-B81CB46C21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D8560-59B4-4FF3-A068-4B04180273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D1445E5-BDBB-4850-A682-A2C1D22D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47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688A3C8-9570-449E-8FBD-BD21F4547F8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63F94AC-2E1D-4834-8728-ED35A7E66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61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38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618480" cy="4972340"/>
          </a:xfrm>
        </p:spPr>
        <p:txBody>
          <a:bodyPr/>
          <a:lstStyle/>
          <a:p>
            <a:pPr marL="10795" marR="0" lvl="0" indent="0" algn="l" defTabSz="914400" rtl="0" eaLnBrk="1" fontAlgn="auto" latinLnBrk="0" hangingPunct="1">
              <a:lnSpc>
                <a:spcPct val="100000"/>
              </a:lnSpc>
              <a:spcBef>
                <a:spcPts val="869"/>
              </a:spcBef>
              <a:spcAft>
                <a:spcPts val="0"/>
              </a:spcAft>
              <a:buClrTx/>
              <a:buSzTx/>
              <a:buFont typeface="'Wingdings 3',Sans-Serif" panose="020B0604020202020204" pitchFamily="34" charset="0"/>
              <a:buNone/>
              <a:tabLst/>
              <a:defRPr/>
            </a:pPr>
            <a:endParaRPr lang="en-US" dirty="0">
              <a:latin typeface="Gotham Black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6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12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0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0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305300"/>
            <a:ext cx="5618480" cy="45367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78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3"/>
            <a:ext cx="5618480" cy="43620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28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804816" cy="3665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49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618480" cy="436202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F94AC-2E1D-4834-8728-ED35A7E669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2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1.svg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15.sv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svg"/><Relationship Id="rId5" Type="http://schemas.openxmlformats.org/officeDocument/2006/relationships/image" Target="../media/image15.png"/><Relationship Id="rId4" Type="http://schemas.openxmlformats.org/officeDocument/2006/relationships/image" Target="../media/image2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1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svg"/><Relationship Id="rId5" Type="http://schemas.openxmlformats.org/officeDocument/2006/relationships/image" Target="../media/image15.png"/><Relationship Id="rId4" Type="http://schemas.openxmlformats.org/officeDocument/2006/relationships/image" Target="../media/image2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svg"/><Relationship Id="rId4" Type="http://schemas.openxmlformats.org/officeDocument/2006/relationships/image" Target="../media/image8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sv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8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1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40" name="Rectangle 39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42" name="Rectangle 4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45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240">
          <p15:clr>
            <a:srgbClr val="FBAE40"/>
          </p15:clr>
        </p15:guide>
        <p15:guide id="4" orient="horz" pos="2260">
          <p15:clr>
            <a:srgbClr val="FBAE40"/>
          </p15:clr>
        </p15:guide>
        <p15:guide id="5" pos="729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114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39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  <a:endParaRPr lang="en-ZA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3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=""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7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9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  <a:endParaRPr lang="en-ZA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Item Title</a:t>
            </a:r>
            <a:endParaRPr lang="en-ZA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Month, Year</a:t>
            </a:r>
            <a:endParaRPr lang="en-ZA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Item Title</a:t>
            </a:r>
            <a:endParaRPr lang="en-ZA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Month, Year</a:t>
            </a:r>
            <a:endParaRPr lang="en-ZA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Item Title</a:t>
            </a:r>
            <a:endParaRPr lang="en-ZA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Month, Year</a:t>
            </a:r>
            <a:endParaRPr lang="en-ZA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Year</a:t>
            </a:r>
            <a:endParaRPr lang="en-ZA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Year</a:t>
            </a:r>
            <a:endParaRPr lang="en-ZA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MM</a:t>
            </a:r>
            <a:endParaRPr lang="en-ZA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Item Title</a:t>
            </a:r>
            <a:endParaRPr lang="en-ZA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Month, Year</a:t>
            </a:r>
            <a:endParaRPr lang="en-ZA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Item Title</a:t>
            </a:r>
            <a:endParaRPr lang="en-ZA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Month, Year</a:t>
            </a:r>
            <a:endParaRPr lang="en-ZA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Item Title</a:t>
            </a:r>
            <a:endParaRPr lang="en-ZA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Month, Year</a:t>
            </a:r>
            <a:endParaRPr lang="en-ZA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935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0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EF23BB8-86C9-449B-9BD7-C5DA9073F4F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8241DD-18B6-4F46-AD04-30D6D20BE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8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70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8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4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9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23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564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689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0423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/>
              <a:t>Content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14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Information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592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61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=""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021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  <p15:guide id="4" pos="57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9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  <p15:guide id="4" pos="57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3278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8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240">
          <p15:clr>
            <a:srgbClr val="FBAE40"/>
          </p15:clr>
        </p15:guide>
        <p15:guide id="4" orient="horz" pos="225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smtClean="0"/>
              <a:t>Click icon to add online image</a:t>
            </a:r>
            <a:endParaRPr lang="en-US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smtClean="0"/>
              <a:t>Click icon to add online image</a:t>
            </a:r>
            <a:endParaRPr lang="en-US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smtClean="0"/>
              <a:t>Click icon to add online image</a:t>
            </a:r>
            <a:endParaRPr lang="en-US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5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524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3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49" r:id="rId24"/>
    <p:sldLayoutId id="2147483654" r:id="rId25"/>
    <p:sldLayoutId id="2147483653" r:id="rId26"/>
    <p:sldLayoutId id="2147483655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76">
          <p15:clr>
            <a:srgbClr val="5ACBF0"/>
          </p15:clr>
        </p15:guide>
        <p15:guide id="2" pos="1920">
          <p15:clr>
            <a:srgbClr val="F26B43"/>
          </p15:clr>
        </p15:guide>
        <p15:guide id="3" pos="5760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pos="1272">
          <p15:clr>
            <a:srgbClr val="9FCC3B"/>
          </p15:clr>
        </p15:guide>
        <p15:guide id="6" pos="2544">
          <p15:clr>
            <a:srgbClr val="9FCC3B"/>
          </p15:clr>
        </p15:guide>
        <p15:guide id="7" pos="5112">
          <p15:clr>
            <a:srgbClr val="9FCC3B"/>
          </p15:clr>
        </p15:guide>
        <p15:guide id="8" pos="6408">
          <p15:clr>
            <a:srgbClr val="9FCC3B"/>
          </p15:clr>
        </p15:guide>
        <p15:guide id="9" pos="3940">
          <p15:clr>
            <a:srgbClr val="F26B43"/>
          </p15:clr>
        </p15:guide>
        <p15:guide id="10" pos="7104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wa.dot.gov/construction/contracts/acm/cmgc.cf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s://dbia.org/wp-content/uploads/2018/05/Primer-Progressive-Design-Build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12" Type="http://schemas.openxmlformats.org/officeDocument/2006/relationships/image" Target="../media/image210.sv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50.sv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50.svg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5" Type="http://schemas.openxmlformats.org/officeDocument/2006/relationships/image" Target="../media/image32.png"/><Relationship Id="rId10" Type="http://schemas.openxmlformats.org/officeDocument/2006/relationships/image" Target="../media/image19.svg"/><Relationship Id="rId4" Type="http://schemas.openxmlformats.org/officeDocument/2006/relationships/image" Target="../media/image130.svg"/><Relationship Id="rId9" Type="http://schemas.openxmlformats.org/officeDocument/2006/relationships/image" Target="../media/image29.png"/><Relationship Id="rId14" Type="http://schemas.openxmlformats.org/officeDocument/2006/relationships/image" Target="../media/image230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2575" y="1457300"/>
            <a:ext cx="7191375" cy="165737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/>
                <a:cs typeface="Arial"/>
              </a:rPr>
              <a:t/>
            </a:r>
            <a:br>
              <a:rPr lang="en-US" sz="3600" dirty="0">
                <a:latin typeface="Arial"/>
                <a:cs typeface="Arial"/>
              </a:rPr>
            </a:br>
            <a:r>
              <a:rPr lang="en-US" sz="3600" dirty="0" smtClean="0">
                <a:latin typeface="Arial"/>
                <a:cs typeface="Arial"/>
              </a:rPr>
              <a:t>Successful Alternative Delivery</a:t>
            </a:r>
            <a:endParaRPr lang="en-US" sz="3600" i="1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092575" y="3065738"/>
            <a:ext cx="7199136" cy="981780"/>
          </a:xfrm>
        </p:spPr>
        <p:txBody>
          <a:bodyPr/>
          <a:lstStyle/>
          <a:p>
            <a:pPr algn="ctr"/>
            <a:r>
              <a:rPr lang="en-US" dirty="0" smtClean="0">
                <a:latin typeface="Arial"/>
                <a:cs typeface="Arial"/>
              </a:rPr>
              <a:t>Erika Drury, Alternative Delivery Program Manager</a:t>
            </a:r>
          </a:p>
          <a:p>
            <a:pPr algn="ctr"/>
            <a:r>
              <a:rPr lang="en-US" dirty="0" smtClean="0">
                <a:latin typeface="Arial"/>
                <a:cs typeface="Arial"/>
              </a:rPr>
              <a:t>September 5</a:t>
            </a:r>
            <a:r>
              <a:rPr lang="en-US" baseline="30000" dirty="0" smtClean="0">
                <a:latin typeface="Arial"/>
                <a:cs typeface="Arial"/>
              </a:rPr>
              <a:t>th</a:t>
            </a:r>
            <a:r>
              <a:rPr lang="en-US" dirty="0" smtClean="0">
                <a:latin typeface="Arial"/>
                <a:cs typeface="Arial"/>
              </a:rPr>
              <a:t>, 2023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D388D9-DE80-D34A-521F-35DF870EA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079" y="4128043"/>
            <a:ext cx="1866882" cy="19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574338-4249-4DB1-B685-24AF6872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16966"/>
            <a:ext cx="100584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53695" indent="-342900">
              <a:lnSpc>
                <a:spcPct val="100000"/>
              </a:lnSpc>
              <a:spcBef>
                <a:spcPts val="869"/>
              </a:spcBef>
              <a:buFont typeface="Arial" panose="05000000000000000000" pitchFamily="2" charset="2"/>
              <a:buChar char="•"/>
            </a:pPr>
            <a:r>
              <a:rPr lang="en-US" sz="2400">
                <a:latin typeface="Arial"/>
                <a:cs typeface="Arial"/>
              </a:rPr>
              <a:t>Risk</a:t>
            </a:r>
            <a:r>
              <a:rPr lang="en-US" sz="2400">
                <a:latin typeface="Arial"/>
                <a:cs typeface="Times New Roman"/>
              </a:rPr>
              <a:t> </a:t>
            </a:r>
            <a:r>
              <a:rPr lang="en-US" sz="2400">
                <a:latin typeface="Arial"/>
                <a:cs typeface="Arial"/>
              </a:rPr>
              <a:t>Management</a:t>
            </a:r>
            <a:r>
              <a:rPr lang="en-US" sz="2400">
                <a:latin typeface="Arial"/>
                <a:cs typeface="Times New Roman"/>
              </a:rPr>
              <a:t> </a:t>
            </a:r>
            <a:r>
              <a:rPr lang="en-US" sz="2400">
                <a:latin typeface="Arial"/>
                <a:cs typeface="Arial"/>
              </a:rPr>
              <a:t>Process is more focused</a:t>
            </a:r>
          </a:p>
          <a:p>
            <a:pPr marL="10795" indent="0">
              <a:lnSpc>
                <a:spcPct val="100000"/>
              </a:lnSpc>
              <a:spcBef>
                <a:spcPts val="869"/>
              </a:spcBef>
              <a:buNone/>
            </a:pPr>
            <a:endParaRPr lang="en-US" sz="2400">
              <a:latin typeface="Arial"/>
              <a:cs typeface="Arial"/>
            </a:endParaRPr>
          </a:p>
          <a:p>
            <a:pPr marL="353695" indent="-342900">
              <a:lnSpc>
                <a:spcPct val="100000"/>
              </a:lnSpc>
              <a:spcBef>
                <a:spcPts val="869"/>
              </a:spcBef>
              <a:buFont typeface="Arial" panose="05000000000000000000" pitchFamily="2" charset="2"/>
              <a:buChar char="•"/>
            </a:pPr>
            <a:r>
              <a:rPr lang="en-US" sz="2400">
                <a:latin typeface="Arial"/>
                <a:cs typeface="Arial"/>
              </a:rPr>
              <a:t>Provide transparency in pricing the risk</a:t>
            </a:r>
          </a:p>
          <a:p>
            <a:pPr marL="10795" indent="0">
              <a:lnSpc>
                <a:spcPct val="100000"/>
              </a:lnSpc>
              <a:spcBef>
                <a:spcPts val="869"/>
              </a:spcBef>
              <a:buNone/>
            </a:pPr>
            <a:endParaRPr lang="en-US" sz="2400">
              <a:latin typeface="Arial"/>
              <a:cs typeface="Arial"/>
            </a:endParaRPr>
          </a:p>
          <a:p>
            <a:pPr marL="353695" marR="495935" indent="-342900">
              <a:lnSpc>
                <a:spcPct val="100000"/>
              </a:lnSpc>
              <a:spcBef>
                <a:spcPts val="781"/>
              </a:spcBef>
              <a:buFont typeface="Arial" panose="05000000000000000000" pitchFamily="2" charset="2"/>
              <a:buChar char="•"/>
            </a:pPr>
            <a:r>
              <a:rPr lang="en-US" sz="2400">
                <a:latin typeface="Arial"/>
                <a:cs typeface="Times New Roman"/>
              </a:rPr>
              <a:t>Optimize the construction schedule</a:t>
            </a:r>
            <a:endParaRPr lang="en-US" sz="2400"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819648-16E7-47FF-923E-A96F765F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latin typeface="Arial"/>
                <a:cs typeface="Arial"/>
              </a:rPr>
              <a:t>Risk Management</a:t>
            </a:r>
            <a:endParaRPr lang="en-US" kern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144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528" y="1776248"/>
            <a:ext cx="7191375" cy="24804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My Project a Good Alternative Delivery Candidate?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D388D9-DE80-D34A-521F-35DF870EA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190" y="4256690"/>
            <a:ext cx="1866882" cy="19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0" y="1440741"/>
            <a:ext cx="7315200" cy="49045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Complexity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Scope variability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Need for early Contractor input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Risk profile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Competition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Speed of Procurement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33650" y="1716965"/>
            <a:ext cx="7315200" cy="483097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Strong Project Manager</a:t>
            </a:r>
          </a:p>
          <a:p>
            <a:pPr>
              <a:lnSpc>
                <a:spcPct val="200000"/>
              </a:lnSpc>
            </a:pPr>
            <a:r>
              <a:rPr lang="en-US" dirty="0"/>
              <a:t>Paradigm Shift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Collaboration </a:t>
            </a:r>
            <a:r>
              <a:rPr lang="en-US" dirty="0" smtClean="0"/>
              <a:t>is Key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Transparency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Success in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166310" y="2465279"/>
            <a:ext cx="6729533" cy="2432542"/>
          </a:xfrm>
        </p:spPr>
        <p:txBody>
          <a:bodyPr/>
          <a:lstStyle/>
          <a:p>
            <a:r>
              <a:rPr lang="en-US" sz="5400" dirty="0" smtClean="0"/>
              <a:t>Thank you!</a:t>
            </a:r>
            <a:endParaRPr lang="en-US" sz="5400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15D388D9-DE80-D34A-521F-35DF870EA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445" y="3898587"/>
            <a:ext cx="1866882" cy="19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kumimoji="0" lang="en-US" sz="4400" b="0" i="0" u="none" strike="noStrike" kern="1200" cap="none" spc="10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Alternative Delivery </a:t>
            </a:r>
            <a:r>
              <a:rPr kumimoji="0" lang="en-US" sz="4400" b="0" i="0" u="none" strike="noStrike" kern="1200" cap="none" spc="10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Program</a:t>
            </a:r>
            <a:endParaRPr lang="en-US" sz="4400" b="0" i="0" u="none" strike="noStrike" kern="1200" cap="none" spc="100" normalizeH="0" baseline="0" noProof="0" dirty="0">
              <a:ln>
                <a:noFill/>
              </a:ln>
              <a:effectLst/>
              <a:uLnTx/>
              <a:uFillTx/>
              <a:latin typeface="Arial"/>
              <a:ea typeface="Roboto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6EAED53-20C9-4813-5FDF-6A655D4FC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556436"/>
              </p:ext>
            </p:extLst>
          </p:nvPr>
        </p:nvGraphicFramePr>
        <p:xfrm>
          <a:off x="3322396" y="1579509"/>
          <a:ext cx="8585826" cy="4971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15D388D9-DE80-D34A-521F-35DF870EAB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25118" y="4552536"/>
            <a:ext cx="1866882" cy="19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4400" b="0" i="0" u="none" strike="noStrike" kern="1200" cap="none" spc="10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Active Alternative</a:t>
            </a:r>
            <a:r>
              <a:rPr kumimoji="0" lang="en-US" sz="4400" b="0" i="0" u="none" strike="noStrike" kern="1200" cap="none" spc="10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 Delivery Projects</a:t>
            </a:r>
            <a:endParaRPr lang="en-US" sz="4400" b="0" i="0" u="none" strike="noStrike" kern="1200" cap="none" spc="100" normalizeH="0" baseline="0" noProof="0" dirty="0">
              <a:ln>
                <a:noFill/>
              </a:ln>
              <a:effectLst/>
              <a:uLnTx/>
              <a:uFillTx/>
              <a:latin typeface="Arial"/>
              <a:ea typeface="Roboto"/>
              <a:cs typeface="Arial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E66556D-9C0E-3613-A507-30245ABB2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28777"/>
              </p:ext>
            </p:extLst>
          </p:nvPr>
        </p:nvGraphicFramePr>
        <p:xfrm>
          <a:off x="1012053" y="2150997"/>
          <a:ext cx="10128912" cy="3926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456">
                  <a:extLst>
                    <a:ext uri="{9D8B030D-6E8A-4147-A177-3AD203B41FA5}">
                      <a16:colId xmlns:a16="http://schemas.microsoft.com/office/drawing/2014/main" val="2088387572"/>
                    </a:ext>
                  </a:extLst>
                </a:gridCol>
                <a:gridCol w="5064456">
                  <a:extLst>
                    <a:ext uri="{9D8B030D-6E8A-4147-A177-3AD203B41FA5}">
                      <a16:colId xmlns:a16="http://schemas.microsoft.com/office/drawing/2014/main" val="1715640470"/>
                    </a:ext>
                  </a:extLst>
                </a:gridCol>
              </a:tblGrid>
              <a:tr h="522033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/>
                        </a:rPr>
                        <a:t>Delivery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942651"/>
                  </a:ext>
                </a:extLst>
              </a:tr>
              <a:tr h="522033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/>
                        </a:rPr>
                        <a:t>KY 8 Licking River Bridge</a:t>
                      </a:r>
                    </a:p>
                    <a:p>
                      <a:pPr algn="l"/>
                      <a:r>
                        <a:rPr lang="en-US" sz="2000" dirty="0">
                          <a:latin typeface="Arial"/>
                        </a:rPr>
                        <a:t>Kenton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/>
                        </a:rPr>
                        <a:t>Progressive Design Build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88932"/>
                  </a:ext>
                </a:extLst>
              </a:tr>
              <a:tr h="901043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/>
                        </a:rPr>
                        <a:t>US 421</a:t>
                      </a:r>
                    </a:p>
                    <a:p>
                      <a:pPr algn="l"/>
                      <a:r>
                        <a:rPr lang="en-US" sz="2000" dirty="0">
                          <a:latin typeface="Arial"/>
                        </a:rPr>
                        <a:t>Harlan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/>
                        </a:rPr>
                        <a:t>Progressive Design Build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2632"/>
                  </a:ext>
                </a:extLst>
              </a:tr>
              <a:tr h="901043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/>
                        </a:rPr>
                        <a:t>Mountain Parkway Expansion </a:t>
                      </a:r>
                      <a:r>
                        <a:rPr lang="en-US" sz="2000" dirty="0" smtClean="0">
                          <a:latin typeface="Arial"/>
                        </a:rPr>
                        <a:t>Magoffin-Floyd Counties</a:t>
                      </a:r>
                      <a:endParaRPr lang="en-US" sz="2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/>
                        </a:rPr>
                        <a:t>Progressive Design </a:t>
                      </a:r>
                      <a:r>
                        <a:rPr lang="en-US" sz="2000" dirty="0">
                          <a:latin typeface="Arial"/>
                        </a:rPr>
                        <a:t>Build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189785"/>
                  </a:ext>
                </a:extLst>
              </a:tr>
              <a:tr h="90104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/>
                        </a:rPr>
                        <a:t>I-65</a:t>
                      </a:r>
                    </a:p>
                    <a:p>
                      <a:r>
                        <a:rPr lang="en-US" sz="2000" dirty="0">
                          <a:latin typeface="Arial"/>
                        </a:rPr>
                        <a:t>Jefferson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/>
                        </a:rPr>
                        <a:t>CM/GC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28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kumimoji="0" lang="en-US" sz="4400" b="0" i="0" u="none" strike="noStrike" kern="1200" cap="none" spc="10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Alternative </a:t>
            </a:r>
            <a:r>
              <a:rPr kumimoji="0" lang="en-US" sz="4400" b="0" i="0" u="none" strike="noStrike" kern="1200" cap="none" spc="10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Delivery </a:t>
            </a:r>
            <a:r>
              <a:rPr kumimoji="0" lang="en-US" sz="4400" b="0" i="0" u="none" strike="noStrike" kern="1200" cap="none" spc="10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Projects in Procurement</a:t>
            </a:r>
            <a:endParaRPr lang="en-US" sz="4400" b="0" i="0" u="none" strike="noStrike" kern="1200" cap="none" spc="100" normalizeH="0" baseline="0" noProof="0" dirty="0">
              <a:ln>
                <a:noFill/>
              </a:ln>
              <a:effectLst/>
              <a:uLnTx/>
              <a:uFillTx/>
              <a:latin typeface="Arial"/>
              <a:ea typeface="Roboto"/>
              <a:cs typeface="Arial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2F438B-9AB2-D2F4-9581-19C7D161C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44148"/>
              </p:ext>
            </p:extLst>
          </p:nvPr>
        </p:nvGraphicFramePr>
        <p:xfrm>
          <a:off x="652924" y="2150997"/>
          <a:ext cx="10896924" cy="129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308">
                  <a:extLst>
                    <a:ext uri="{9D8B030D-6E8A-4147-A177-3AD203B41FA5}">
                      <a16:colId xmlns:a16="http://schemas.microsoft.com/office/drawing/2014/main" val="2088387572"/>
                    </a:ext>
                  </a:extLst>
                </a:gridCol>
                <a:gridCol w="3632308">
                  <a:extLst>
                    <a:ext uri="{9D8B030D-6E8A-4147-A177-3AD203B41FA5}">
                      <a16:colId xmlns:a16="http://schemas.microsoft.com/office/drawing/2014/main" val="1715640470"/>
                    </a:ext>
                  </a:extLst>
                </a:gridCol>
                <a:gridCol w="3632308">
                  <a:extLst>
                    <a:ext uri="{9D8B030D-6E8A-4147-A177-3AD203B41FA5}">
                      <a16:colId xmlns:a16="http://schemas.microsoft.com/office/drawing/2014/main" val="705622938"/>
                    </a:ext>
                  </a:extLst>
                </a:gridCol>
              </a:tblGrid>
              <a:tr h="59220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Delivery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Next Milestone /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942651"/>
                  </a:ext>
                </a:extLst>
              </a:tr>
              <a:tr h="5220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Wrong Way Driving Prevention</a:t>
                      </a:r>
                      <a:r>
                        <a:rPr lang="en-US" sz="2000" baseline="0" dirty="0" smtClean="0">
                          <a:latin typeface="Arial"/>
                        </a:rPr>
                        <a:t> Project</a:t>
                      </a:r>
                      <a:endParaRPr lang="en-US" sz="2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PDB</a:t>
                      </a:r>
                      <a:endParaRPr lang="en-US" sz="2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/>
                        </a:rPr>
                        <a:t>Proposals Due-October</a:t>
                      </a:r>
                      <a:r>
                        <a:rPr lang="en-US" sz="2000" baseline="0" dirty="0" smtClean="0">
                          <a:latin typeface="Arial"/>
                        </a:rPr>
                        <a:t> 4th</a:t>
                      </a:r>
                      <a:endParaRPr lang="en-US" sz="2000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88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73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4400" b="0" i="0" u="none" strike="noStrike" kern="1200" cap="none" spc="10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Progressive Contracting</a:t>
            </a:r>
            <a:endParaRPr lang="en-US" sz="4400" b="0" i="0" u="none" strike="noStrike" kern="1200" cap="none" spc="100" normalizeH="0" baseline="0" noProof="0">
              <a:ln>
                <a:noFill/>
              </a:ln>
              <a:effectLst/>
              <a:uLnTx/>
              <a:uFillTx/>
              <a:latin typeface="Arial"/>
              <a:ea typeface="Roboto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9C5A0E-4E69-4EC5-BC91-1D50A2396FA4}"/>
              </a:ext>
            </a:extLst>
          </p:cNvPr>
          <p:cNvSpPr txBox="1"/>
          <p:nvPr/>
        </p:nvSpPr>
        <p:spPr>
          <a:xfrm>
            <a:off x="509047" y="1781666"/>
            <a:ext cx="10737129" cy="50495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KYTC is actively developing projects that will be delivered using progressive contracting methods such as Progressive Design Build (PDB) and Construction Manager General Contractor (CM/GC)</a:t>
            </a:r>
          </a:p>
          <a:p>
            <a:endParaRPr lang="en-US" sz="240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The key feature of these contracting methods is that construction price is not established until after selection of the PDB contractor or CM/GC.  This allows for multiple benefits including better risk mitigation and greater price certainty.</a:t>
            </a:r>
          </a:p>
          <a:p>
            <a:endParaRPr lang="en-US" sz="240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Additional information related to these delivery methods is available at: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Arial"/>
                <a:cs typeface="Arial"/>
              </a:rPr>
              <a:t>CM/GC - </a:t>
            </a:r>
            <a:r>
              <a:rPr lang="en-US" sz="2000">
                <a:latin typeface="Arial"/>
                <a:cs typeface="Arial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https://www.fhwa.dot.gov/construction/contracts/acm/cmgc.cfm</a:t>
            </a:r>
            <a:endParaRPr lang="en-US" sz="2000">
              <a:latin typeface="Arial"/>
              <a:cs typeface="Arial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latin typeface="Arial"/>
                <a:cs typeface="Arial"/>
              </a:rPr>
              <a:t>PDB- </a:t>
            </a:r>
            <a:r>
              <a:rPr lang="en-US" sz="2000">
                <a:latin typeface="Arial"/>
                <a:cs typeface="Arial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https://dbia.org/wp-content/uploads/2018/05/Primer-Progressive-Design-Build.pdf</a:t>
            </a:r>
            <a:endParaRPr lang="en-US" sz="2000">
              <a:latin typeface="Arial"/>
              <a:cs typeface="Arial"/>
            </a:endParaRPr>
          </a:p>
          <a:p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35474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4400" b="0" i="0" u="none" strike="noStrike" kern="1200" cap="none" spc="10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Roboto"/>
                <a:cs typeface="Arial"/>
                <a:sym typeface="Open Sans"/>
              </a:rPr>
              <a:t>PDB v. CM/GC</a:t>
            </a:r>
            <a:endParaRPr lang="en-US" sz="4400" b="0" i="0" u="none" strike="noStrike" kern="1200" cap="none" spc="100" normalizeH="0" baseline="0" noProof="0">
              <a:ln>
                <a:noFill/>
              </a:ln>
              <a:effectLst/>
              <a:uLnTx/>
              <a:uFillTx/>
              <a:latin typeface="Arial"/>
              <a:ea typeface="Roboto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9C5A0E-4E69-4EC5-BC91-1D50A2396FA4}"/>
              </a:ext>
            </a:extLst>
          </p:cNvPr>
          <p:cNvSpPr txBox="1"/>
          <p:nvPr/>
        </p:nvSpPr>
        <p:spPr>
          <a:xfrm>
            <a:off x="509047" y="1781666"/>
            <a:ext cx="10737129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primary difference between PDB and CM/GC is the contractual framework</a:t>
            </a:r>
          </a:p>
          <a:p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AE6759-2F4D-6A8B-E02A-8D421EE0D896}"/>
              </a:ext>
            </a:extLst>
          </p:cNvPr>
          <p:cNvSpPr txBox="1"/>
          <p:nvPr/>
        </p:nvSpPr>
        <p:spPr>
          <a:xfrm>
            <a:off x="4724400" y="320040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>
              <a:latin typeface="Arial"/>
              <a:cs typeface="Arial"/>
            </a:endParaRPr>
          </a:p>
        </p:txBody>
      </p:sp>
      <p:pic>
        <p:nvPicPr>
          <p:cNvPr id="6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AB301419-2450-8B79-7F17-36E776128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269" y="3659224"/>
            <a:ext cx="4382218" cy="2486912"/>
          </a:xfrm>
          <a:prstGeom prst="rect">
            <a:avLst/>
          </a:prstGeom>
        </p:spPr>
      </p:pic>
      <p:pic>
        <p:nvPicPr>
          <p:cNvPr id="7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D438377-1C2F-689D-72AF-81EAE37A14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513" y="3628239"/>
            <a:ext cx="4324709" cy="246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4CD421D-7AA1-C06B-C4F1-9091F9E2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FDF84C-CDCC-57CD-FEA9-9EAA50079765}"/>
              </a:ext>
            </a:extLst>
          </p:cNvPr>
          <p:cNvSpPr txBox="1"/>
          <p:nvPr/>
        </p:nvSpPr>
        <p:spPr>
          <a:xfrm>
            <a:off x="1035067" y="3587601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BILLION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C31506-0EAF-B27B-21DB-7E9F116231B8}"/>
              </a:ext>
            </a:extLst>
          </p:cNvPr>
          <p:cNvCxnSpPr/>
          <p:nvPr/>
        </p:nvCxnSpPr>
        <p:spPr>
          <a:xfrm>
            <a:off x="2059213" y="1598558"/>
            <a:ext cx="0" cy="4347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CDD341-C259-1947-F579-67549BE18B2F}"/>
              </a:ext>
            </a:extLst>
          </p:cNvPr>
          <p:cNvCxnSpPr/>
          <p:nvPr/>
        </p:nvCxnSpPr>
        <p:spPr>
          <a:xfrm>
            <a:off x="4468577" y="1641134"/>
            <a:ext cx="0" cy="4347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21394E7-C088-7772-A36F-B23AAFD8EB0B}"/>
              </a:ext>
            </a:extLst>
          </p:cNvPr>
          <p:cNvSpPr txBox="1"/>
          <p:nvPr/>
        </p:nvSpPr>
        <p:spPr>
          <a:xfrm>
            <a:off x="4614802" y="4132201"/>
            <a:ext cx="214629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Arial"/>
                <a:cs typeface="Calibri"/>
              </a:rPr>
              <a:t>Greater collaboration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A69E20-32FE-0342-8627-2523CA82EBAC}"/>
              </a:ext>
            </a:extLst>
          </p:cNvPr>
          <p:cNvCxnSpPr/>
          <p:nvPr/>
        </p:nvCxnSpPr>
        <p:spPr>
          <a:xfrm>
            <a:off x="6902899" y="1625576"/>
            <a:ext cx="0" cy="4347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856FAEF-A0A3-B9DF-CF1A-B67D126BB441}"/>
              </a:ext>
            </a:extLst>
          </p:cNvPr>
          <p:cNvSpPr txBox="1"/>
          <p:nvPr/>
        </p:nvSpPr>
        <p:spPr>
          <a:xfrm>
            <a:off x="7022761" y="4070415"/>
            <a:ext cx="214629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Arial"/>
                <a:cs typeface="Calibri"/>
              </a:rPr>
              <a:t>More opportunity for innovation</a:t>
            </a:r>
          </a:p>
        </p:txBody>
      </p:sp>
      <p:pic>
        <p:nvPicPr>
          <p:cNvPr id="13" name="Graphic 12" descr="Chat with solid fill">
            <a:extLst>
              <a:ext uri="{FF2B5EF4-FFF2-40B4-BE49-F238E27FC236}">
                <a16:creationId xmlns:a16="http://schemas.microsoft.com/office/drawing/2014/main" id="{623760B6-487E-0760-BB3D-B7BC76B7D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0749" y="2208011"/>
            <a:ext cx="914400" cy="914400"/>
          </a:xfrm>
          <a:prstGeom prst="rect">
            <a:avLst/>
          </a:prstGeom>
        </p:spPr>
      </p:pic>
      <p:pic>
        <p:nvPicPr>
          <p:cNvPr id="14" name="Graphic 13" descr="Users with solid fill">
            <a:extLst>
              <a:ext uri="{FF2B5EF4-FFF2-40B4-BE49-F238E27FC236}">
                <a16:creationId xmlns:a16="http://schemas.microsoft.com/office/drawing/2014/main" id="{FF2DDDC7-2338-10F9-9FF5-FE9A6510D5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0749" y="2773398"/>
            <a:ext cx="914400" cy="914400"/>
          </a:xfrm>
          <a:prstGeom prst="rect">
            <a:avLst/>
          </a:prstGeom>
        </p:spPr>
      </p:pic>
      <p:pic>
        <p:nvPicPr>
          <p:cNvPr id="15" name="Graphic 14" descr="Lights On with solid fill">
            <a:extLst>
              <a:ext uri="{FF2B5EF4-FFF2-40B4-BE49-F238E27FC236}">
                <a16:creationId xmlns:a16="http://schemas.microsoft.com/office/drawing/2014/main" id="{28544202-8618-1D75-5931-7BBAF59F6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38708" y="2491852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791D68F-243E-DF1D-91FD-04034E3D4705}"/>
              </a:ext>
            </a:extLst>
          </p:cNvPr>
          <p:cNvSpPr txBox="1"/>
          <p:nvPr/>
        </p:nvSpPr>
        <p:spPr>
          <a:xfrm>
            <a:off x="55765" y="4112456"/>
            <a:ext cx="194742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Arial"/>
                <a:cs typeface="Calibri"/>
              </a:rPr>
              <a:t>Less investment in proposal process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549FA9-E88D-A9F0-FF94-4B6BEE43771B}"/>
              </a:ext>
            </a:extLst>
          </p:cNvPr>
          <p:cNvGrpSpPr/>
          <p:nvPr/>
        </p:nvGrpSpPr>
        <p:grpSpPr>
          <a:xfrm>
            <a:off x="320152" y="2568799"/>
            <a:ext cx="1416821" cy="1280412"/>
            <a:chOff x="677277" y="2246104"/>
            <a:chExt cx="1416821" cy="1280412"/>
          </a:xfrm>
        </p:grpSpPr>
        <p:pic>
          <p:nvPicPr>
            <p:cNvPr id="19" name="Graphic 18" descr="Presentation with org chart with solid fill">
              <a:extLst>
                <a:ext uri="{FF2B5EF4-FFF2-40B4-BE49-F238E27FC236}">
                  <a16:creationId xmlns:a16="http://schemas.microsoft.com/office/drawing/2014/main" id="{870E1BA4-1840-4610-0BAA-21E11B41E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179698" y="2246104"/>
              <a:ext cx="914400" cy="914400"/>
            </a:xfrm>
            <a:prstGeom prst="rect">
              <a:avLst/>
            </a:prstGeom>
          </p:spPr>
        </p:pic>
        <p:pic>
          <p:nvPicPr>
            <p:cNvPr id="20" name="Graphic 19" descr="Lecturer with solid fill">
              <a:extLst>
                <a:ext uri="{FF2B5EF4-FFF2-40B4-BE49-F238E27FC236}">
                  <a16:creationId xmlns:a16="http://schemas.microsoft.com/office/drawing/2014/main" id="{0FC8CAAD-795A-F090-9493-42BA9C9444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77277" y="2612116"/>
              <a:ext cx="914400" cy="914400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14EE5BB-743B-4814-9100-8674985425B6}"/>
              </a:ext>
            </a:extLst>
          </p:cNvPr>
          <p:cNvSpPr txBox="1"/>
          <p:nvPr/>
        </p:nvSpPr>
        <p:spPr>
          <a:xfrm>
            <a:off x="2059213" y="4110821"/>
            <a:ext cx="217409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Arial"/>
                <a:cs typeface="Calibri"/>
              </a:rPr>
              <a:t>Compensated for pre-construction work activities</a:t>
            </a:r>
          </a:p>
        </p:txBody>
      </p:sp>
      <p:pic>
        <p:nvPicPr>
          <p:cNvPr id="22" name="Graphic 21" descr="Money with solid fill">
            <a:extLst>
              <a:ext uri="{FF2B5EF4-FFF2-40B4-BE49-F238E27FC236}">
                <a16:creationId xmlns:a16="http://schemas.microsoft.com/office/drawing/2014/main" id="{EF8D7117-B32D-4B72-AC7B-6DFADB8665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91693" y="2665211"/>
            <a:ext cx="914400" cy="9144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A69E20-32FE-0342-8627-2523CA82EBAC}"/>
              </a:ext>
            </a:extLst>
          </p:cNvPr>
          <p:cNvCxnSpPr/>
          <p:nvPr/>
        </p:nvCxnSpPr>
        <p:spPr>
          <a:xfrm>
            <a:off x="9388595" y="1675505"/>
            <a:ext cx="0" cy="4347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phic 13" descr="Downward trend">
            <a:extLst>
              <a:ext uri="{FF2B5EF4-FFF2-40B4-BE49-F238E27FC236}">
                <a16:creationId xmlns:a16="http://schemas.microsoft.com/office/drawing/2014/main" id="{865C7193-8E46-3045-B2EF-7416D86217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9879722" y="2350215"/>
            <a:ext cx="1308477" cy="130847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D628612-CE43-7691-D2C0-FF15A94BE4AE}"/>
              </a:ext>
            </a:extLst>
          </p:cNvPr>
          <p:cNvSpPr txBox="1"/>
          <p:nvPr/>
        </p:nvSpPr>
        <p:spPr>
          <a:xfrm>
            <a:off x="9547531" y="4110821"/>
            <a:ext cx="197285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Arial"/>
                <a:cs typeface="Calibri"/>
              </a:rPr>
              <a:t>Better </a:t>
            </a:r>
            <a:r>
              <a:rPr lang="en-US" sz="2400" dirty="0">
                <a:latin typeface="Arial"/>
                <a:cs typeface="Calibri" panose="020F0502020204030204" pitchFamily="34" charset="0"/>
              </a:rPr>
              <a:t/>
            </a:r>
            <a:br>
              <a:rPr lang="en-US" sz="2400" dirty="0">
                <a:latin typeface="Arial"/>
                <a:cs typeface="Calibri" panose="020F0502020204030204" pitchFamily="34" charset="0"/>
              </a:rPr>
            </a:br>
            <a:r>
              <a:rPr lang="en-US" sz="2400" dirty="0">
                <a:latin typeface="Arial"/>
                <a:cs typeface="Calibri"/>
              </a:rPr>
              <a:t>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6200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4F2666-F83D-23BB-9B56-919B79F76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3" y="1716966"/>
            <a:ext cx="1176473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67995" marR="257810" indent="-457200">
              <a:lnSpc>
                <a:spcPct val="100000"/>
              </a:lnSpc>
              <a:spcBef>
                <a:spcPts val="282"/>
              </a:spcBef>
              <a:buFont typeface="Arial" panose="05000000000000000000" pitchFamily="2" charset="2"/>
              <a:buChar char="•"/>
            </a:pPr>
            <a:r>
              <a:rPr lang="en-US" sz="2400" dirty="0">
                <a:latin typeface="Arial"/>
                <a:cs typeface="Arial"/>
              </a:rPr>
              <a:t>Be part of design development process</a:t>
            </a:r>
            <a:endParaRPr lang="en-US" dirty="0"/>
          </a:p>
          <a:p>
            <a:pPr marL="10795" marR="257810" indent="0">
              <a:lnSpc>
                <a:spcPct val="100000"/>
              </a:lnSpc>
              <a:spcBef>
                <a:spcPts val="282"/>
              </a:spcBef>
              <a:buNone/>
            </a:pPr>
            <a:endParaRPr lang="en-US" sz="2400" dirty="0">
              <a:latin typeface="Arial"/>
              <a:cs typeface="Arial"/>
            </a:endParaRPr>
          </a:p>
          <a:p>
            <a:pPr marL="467995" marR="379095" indent="-457200">
              <a:lnSpc>
                <a:spcPct val="100000"/>
              </a:lnSpc>
              <a:spcBef>
                <a:spcPts val="772"/>
              </a:spcBef>
              <a:buFont typeface="Arial" panose="05000000000000000000" pitchFamily="2" charset="2"/>
              <a:buChar char="•"/>
            </a:pPr>
            <a:r>
              <a:rPr lang="en-US" sz="2400" dirty="0">
                <a:latin typeface="Arial"/>
                <a:cs typeface="Arial"/>
              </a:rPr>
              <a:t>Provide</a:t>
            </a:r>
            <a:r>
              <a:rPr lang="en-US" sz="2400" dirty="0">
                <a:latin typeface="Arial"/>
                <a:cs typeface="Times New Roman"/>
              </a:rPr>
              <a:t> real time </a:t>
            </a:r>
            <a:r>
              <a:rPr lang="en-US" sz="2400" dirty="0">
                <a:latin typeface="Arial"/>
                <a:cs typeface="Arial"/>
              </a:rPr>
              <a:t>constructability</a:t>
            </a:r>
            <a:r>
              <a:rPr lang="en-US" sz="2400" dirty="0">
                <a:latin typeface="Arial"/>
                <a:cs typeface="Times New Roman"/>
              </a:rPr>
              <a:t> </a:t>
            </a:r>
            <a:r>
              <a:rPr lang="en-US" sz="2400" dirty="0">
                <a:latin typeface="Arial"/>
                <a:cs typeface="Arial"/>
              </a:rPr>
              <a:t>reviews</a:t>
            </a:r>
          </a:p>
          <a:p>
            <a:pPr marL="810895" lvl="1" indent="-342900">
              <a:lnSpc>
                <a:spcPct val="100000"/>
              </a:lnSpc>
              <a:spcBef>
                <a:spcPts val="587"/>
              </a:spcBef>
              <a:buFont typeface="Arial" panose="05000000000000000000" pitchFamily="2" charset="2"/>
              <a:buChar char="•"/>
            </a:pPr>
            <a:r>
              <a:rPr lang="en-US" sz="2000" dirty="0" smtClean="0">
                <a:latin typeface="Arial"/>
                <a:cs typeface="Arial"/>
              </a:rPr>
              <a:t>Optimize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the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construction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schedule</a:t>
            </a:r>
          </a:p>
          <a:p>
            <a:pPr marL="810895" lvl="1" indent="-342900">
              <a:lnSpc>
                <a:spcPct val="100000"/>
              </a:lnSpc>
              <a:spcBef>
                <a:spcPts val="604"/>
              </a:spcBef>
              <a:buFont typeface="Arial" panose="05000000000000000000" pitchFamily="2" charset="2"/>
              <a:buChar char="•"/>
            </a:pPr>
            <a:r>
              <a:rPr lang="en-US" sz="2000" dirty="0" smtClean="0">
                <a:latin typeface="Arial"/>
                <a:cs typeface="Arial"/>
              </a:rPr>
              <a:t>Obtain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input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on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staging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of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the</a:t>
            </a:r>
            <a:r>
              <a:rPr lang="en-US" sz="2000" dirty="0" smtClean="0">
                <a:latin typeface="Arial"/>
                <a:cs typeface="Times New Roman"/>
              </a:rPr>
              <a:t> </a:t>
            </a:r>
            <a:r>
              <a:rPr lang="en-US" sz="2000" dirty="0" smtClean="0">
                <a:latin typeface="Arial"/>
                <a:cs typeface="Arial"/>
              </a:rPr>
              <a:t>work</a:t>
            </a:r>
          </a:p>
          <a:p>
            <a:pPr marL="10795" marR="4445" indent="0">
              <a:lnSpc>
                <a:spcPct val="100000"/>
              </a:lnSpc>
              <a:spcBef>
                <a:spcPts val="807"/>
              </a:spcBef>
              <a:buNone/>
            </a:pPr>
            <a:endParaRPr lang="en-US" sz="2400" dirty="0">
              <a:latin typeface="Arial"/>
              <a:cs typeface="Arial"/>
            </a:endParaRPr>
          </a:p>
          <a:p>
            <a:pPr marL="467995" marR="4445" indent="-457200">
              <a:lnSpc>
                <a:spcPct val="100000"/>
              </a:lnSpc>
              <a:spcBef>
                <a:spcPts val="807"/>
              </a:spcBef>
              <a:buFont typeface="Arial" panose="05000000000000000000" pitchFamily="2" charset="2"/>
              <a:buChar char="•"/>
            </a:pPr>
            <a:r>
              <a:rPr lang="en-US" sz="2400" dirty="0">
                <a:latin typeface="Arial"/>
                <a:cs typeface="Arial"/>
              </a:rPr>
              <a:t>Assist with risk identification and mitigation</a:t>
            </a:r>
            <a:endParaRPr lang="en-US" dirty="0"/>
          </a:p>
          <a:p>
            <a:pPr marL="467995" marR="581660" indent="-457200">
              <a:lnSpc>
                <a:spcPct val="100000"/>
              </a:lnSpc>
              <a:spcBef>
                <a:spcPts val="807"/>
              </a:spcBef>
              <a:buFont typeface="Arial" panose="05000000000000000000" pitchFamily="2" charset="2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467995" marR="581660" indent="-457200">
              <a:lnSpc>
                <a:spcPct val="100000"/>
              </a:lnSpc>
              <a:spcBef>
                <a:spcPts val="807"/>
              </a:spcBef>
              <a:buFont typeface="Arial" panose="05000000000000000000" pitchFamily="2" charset="2"/>
              <a:buChar char="•"/>
            </a:pPr>
            <a:r>
              <a:rPr lang="en-US" sz="2400" dirty="0">
                <a:latin typeface="Arial"/>
                <a:cs typeface="Arial"/>
              </a:rPr>
              <a:t>Develop its </a:t>
            </a:r>
            <a:r>
              <a:rPr lang="en-US" sz="2400" dirty="0" smtClean="0">
                <a:latin typeface="Arial"/>
                <a:cs typeface="Arial"/>
              </a:rPr>
              <a:t>own estimates at Pricing Milestones established in the contract.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6A27BF-1AC2-5EA5-7CC8-9FE040B75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Contractor Role During </a:t>
            </a:r>
            <a:r>
              <a:rPr lang="en-US" dirty="0" smtClean="0">
                <a:latin typeface="Arial"/>
                <a:cs typeface="Arial"/>
              </a:rPr>
              <a:t>Preconstruction </a:t>
            </a:r>
            <a:r>
              <a:rPr lang="en-US" dirty="0">
                <a:latin typeface="Arial"/>
                <a:cs typeface="Arial"/>
              </a:rPr>
              <a:t>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574338-4249-4DB1-B685-24AF6872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16966"/>
            <a:ext cx="100584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67995" indent="-457200">
              <a:lnSpc>
                <a:spcPct val="150000"/>
              </a:lnSpc>
              <a:spcBef>
                <a:spcPts val="587"/>
              </a:spcBef>
              <a:buFont typeface="Arial" panose="05000000000000000000" pitchFamily="2" charset="2"/>
              <a:buChar char="•"/>
            </a:pPr>
            <a:r>
              <a:rPr lang="en-US" sz="2400" dirty="0" smtClean="0">
                <a:latin typeface="Arial"/>
                <a:cs typeface="Aldhabi"/>
              </a:rPr>
              <a:t>Participate</a:t>
            </a:r>
            <a:r>
              <a:rPr lang="en-US" sz="2400" dirty="0">
                <a:latin typeface="Arial"/>
                <a:cs typeface="Aldhabi"/>
              </a:rPr>
              <a:t> during milestone pricing</a:t>
            </a:r>
          </a:p>
          <a:p>
            <a:pPr marL="467995" indent="-457200">
              <a:lnSpc>
                <a:spcPct val="150000"/>
              </a:lnSpc>
              <a:spcBef>
                <a:spcPts val="702"/>
              </a:spcBef>
              <a:buFont typeface="Arial" panose="05000000000000000000" pitchFamily="2" charset="2"/>
              <a:buChar char="•"/>
            </a:pPr>
            <a:r>
              <a:rPr lang="en-US" sz="2400" dirty="0">
                <a:latin typeface="Arial"/>
                <a:cs typeface="Aldhabi"/>
              </a:rPr>
              <a:t>Develop bottom-up estimates and estimate reconciliation, using open book </a:t>
            </a:r>
            <a:r>
              <a:rPr lang="en-US" sz="2400" dirty="0" smtClean="0">
                <a:latin typeface="Arial"/>
                <a:cs typeface="Aldhabi"/>
              </a:rPr>
              <a:t>estimating</a:t>
            </a:r>
          </a:p>
          <a:p>
            <a:pPr marL="467995" indent="-457200">
              <a:lnSpc>
                <a:spcPct val="150000"/>
              </a:lnSpc>
              <a:spcBef>
                <a:spcPts val="702"/>
              </a:spcBef>
              <a:buFont typeface="Arial" panose="05000000000000000000" pitchFamily="2" charset="2"/>
              <a:buChar char="•"/>
            </a:pPr>
            <a:r>
              <a:rPr lang="en-US" sz="2400" dirty="0">
                <a:latin typeface="Arial"/>
                <a:cs typeface="Aldhabi"/>
              </a:rPr>
              <a:t>Allows open, transparent comparison that can be compared to the            independent cost estimate</a:t>
            </a:r>
          </a:p>
          <a:p>
            <a:pPr marL="467995" indent="-457200">
              <a:lnSpc>
                <a:spcPct val="150000"/>
              </a:lnSpc>
              <a:spcBef>
                <a:spcPts val="702"/>
              </a:spcBef>
              <a:buFont typeface="Arial" panose="05000000000000000000" pitchFamily="2" charset="2"/>
              <a:buChar char="•"/>
            </a:pPr>
            <a:r>
              <a:rPr lang="en-US" sz="2400" dirty="0" smtClean="0">
                <a:latin typeface="Arial"/>
                <a:cs typeface="Aldhabi"/>
              </a:rPr>
              <a:t>Attend </a:t>
            </a:r>
            <a:r>
              <a:rPr lang="en-US" sz="2400" dirty="0">
                <a:latin typeface="Arial"/>
                <a:cs typeface="Aldhabi"/>
              </a:rPr>
              <a:t>regular estimate task force meetings</a:t>
            </a:r>
          </a:p>
          <a:p>
            <a:pPr marL="344170" lvl="1" indent="0">
              <a:lnSpc>
                <a:spcPct val="100000"/>
              </a:lnSpc>
              <a:spcBef>
                <a:spcPts val="613"/>
              </a:spcBef>
              <a:buNone/>
            </a:pPr>
            <a:endParaRPr lang="en-US" dirty="0">
              <a:latin typeface="Arial"/>
              <a:cs typeface="Aldhab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819648-16E7-47FF-923E-A96F765F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latin typeface="Arial"/>
                <a:cs typeface="Arial"/>
              </a:rPr>
              <a:t>Independent Cost Estimator </a:t>
            </a:r>
            <a:r>
              <a:rPr lang="en-US">
                <a:latin typeface="Arial"/>
                <a:cs typeface="Arial"/>
              </a:rPr>
              <a:t>(ICE) Role</a:t>
            </a:r>
            <a:endParaRPr lang="en-US" kern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36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tnering Conference 2023 Template">
  <a:themeElements>
    <a:clrScheme name="Custom 10">
      <a:dk1>
        <a:sysClr val="windowText" lastClr="000000"/>
      </a:dk1>
      <a:lt1>
        <a:sysClr val="window" lastClr="FFFFFF"/>
      </a:lt1>
      <a:dk2>
        <a:srgbClr val="FFFFFF"/>
      </a:dk2>
      <a:lt2>
        <a:srgbClr val="023160"/>
      </a:lt2>
      <a:accent1>
        <a:srgbClr val="3ABCF6"/>
      </a:accent1>
      <a:accent2>
        <a:srgbClr val="000000"/>
      </a:accent2>
      <a:accent3>
        <a:srgbClr val="FFFFFF"/>
      </a:accent3>
      <a:accent4>
        <a:srgbClr val="0033A0"/>
      </a:accent4>
      <a:accent5>
        <a:srgbClr val="034A90"/>
      </a:accent5>
      <a:accent6>
        <a:srgbClr val="F2F2F2"/>
      </a:accent6>
      <a:hlink>
        <a:srgbClr val="0563C1"/>
      </a:hlink>
      <a:folHlink>
        <a:srgbClr val="494453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tnering Conference 2023 Template.potx [Read-Only]" id="{639A7620-5C50-41BD-84E4-63270ED9EBC0}" vid="{93DECB5E-AB85-4CA2-8A2B-80B2C05C32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b47a5aad-adfb-4dac-9d3f-47090e67d565">2023</Year>
    <Day xmlns="b47a5aad-adfb-4dac-9d3f-47090e67d565">Tuesday</Day>
    <Speakers xmlns="b47a5aad-adfb-4dac-9d3f-47090e67d565">Erika Drury</Speakers>
    <Section xmlns="b47a5aad-adfb-4dac-9d3f-47090e67d565" xsi:nil="true"/>
  </documentManagement>
</p:properties>
</file>

<file path=customXml/item4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mMjAyMGQ3ZC03N2M4LTQyOTQtYTQyNy01OTBlZThlYjMzMjgiIG9yaWdpbj0iZGVmYXVsdFZhbHVlIj48ZWxlbWVudCB1aWQ9ImEyOTBmMTJiLWI3MTktNDJhZC1hMTMxLTU3OTdkYWQ3NWU5NCIgdmFsdWU9IiIgeG1sbnM9Imh0dHA6Ly93d3cuYm9sZG9uamFtZXMuY29tLzIwMDgvMDEvc2llL2ludGVybmFsL2xhYmVsIiAvPjwvc2lzbD48VXNlck5hbWU+Q09SUFxVU0FBNjkzMjkzPC9Vc2VyTmFtZT48RGF0ZVRpbWU+MTAvMjYvMjAyMiA0OjU5OjQxIFBNPC9EYXRlVGltZT48TGFiZWxTdHJpbmc+SW50ZXJuYWw8L0xhYmVsU3RyaW5nPjwvaXRlbT48L2xhYmVsSGlzdG9yeT4=</Value>
</WrappedLabelHistory>
</file>

<file path=customXml/item5.xml><?xml version="1.0" encoding="utf-8"?>
<sisl xmlns:xsi="http://www.w3.org/2001/XMLSchema-instance" xmlns:xsd="http://www.w3.org/2001/XMLSchema" xmlns="http://www.boldonjames.com/2008/01/sie/internal/label" sislVersion="0" policy="f2020d7d-77c8-4294-a427-590ee8eb3328" origin="defaultValue">
  <element uid="a290f12b-b719-42ad-a131-5797dad75e94" value=""/>
</sisl>
</file>

<file path=customXml/itemProps1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F15497-542F-42E4-BAF0-F97D918A62CA}"/>
</file>

<file path=customXml/itemProps3.xml><?xml version="1.0" encoding="utf-8"?>
<ds:datastoreItem xmlns:ds="http://schemas.openxmlformats.org/officeDocument/2006/customXml" ds:itemID="{CF426708-9BF1-44E3-979E-82F59981BDC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da61621-2727-4af0-b589-e5a579e49599"/>
    <ds:schemaRef ds:uri="cfdb1aa9-2eb1-477e-9f2b-5f042bc1d365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B21178F-E479-468C-B966-01DE2350AA00}">
  <ds:schemaRefs>
    <ds:schemaRef ds:uri="http://www.boldonjames.com/2016/02/Classifier/internal/wrappedLabelHistory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860CE42F-3FCC-4043-9A92-906213F3E7AE}">
  <ds:schemaRefs>
    <ds:schemaRef ds:uri="http://www.boldonjames.com/2008/01/sie/internal/label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Partnering Conference 2023 Template</Template>
  <TotalTime>4835</TotalTime>
  <Words>433</Words>
  <Application>Microsoft Office PowerPoint</Application>
  <PresentationFormat>Widescreen</PresentationFormat>
  <Paragraphs>101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Aldhabi</vt:lpstr>
      <vt:lpstr>Arial</vt:lpstr>
      <vt:lpstr>Avenir Next LT Pro</vt:lpstr>
      <vt:lpstr>Calibri</vt:lpstr>
      <vt:lpstr>Gotham Black</vt:lpstr>
      <vt:lpstr>Open Sans</vt:lpstr>
      <vt:lpstr>Roboto</vt:lpstr>
      <vt:lpstr>Times New Roman</vt:lpstr>
      <vt:lpstr>'Wingdings 3',Sans-Serif</vt:lpstr>
      <vt:lpstr>Partnering Conference 2023 Template</vt:lpstr>
      <vt:lpstr> Successful Alternative Delivery</vt:lpstr>
      <vt:lpstr>Alternative Delivery Program</vt:lpstr>
      <vt:lpstr>Active Alternative Delivery Projects</vt:lpstr>
      <vt:lpstr>Alternative Delivery Projects in Procurement</vt:lpstr>
      <vt:lpstr>Progressive Contracting</vt:lpstr>
      <vt:lpstr>PDB v. CM/GC</vt:lpstr>
      <vt:lpstr>BENEFITS</vt:lpstr>
      <vt:lpstr>Contractor Role During Preconstruction Phase</vt:lpstr>
      <vt:lpstr>Independent Cost Estimator (ICE) Role</vt:lpstr>
      <vt:lpstr>Risk Management</vt:lpstr>
      <vt:lpstr>Is My Project a Good Alternative Delivery Candidate?</vt:lpstr>
      <vt:lpstr>Factors to Consider</vt:lpstr>
      <vt:lpstr>Planning for Success in Delivery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Alternative Delivery</dc:title>
  <dc:creator>Amber Antiuk</dc:creator>
  <cp:keywords>Internal | EPNW-OLMK</cp:keywords>
  <cp:lastModifiedBy>Drury, Erika B (KYTC)</cp:lastModifiedBy>
  <cp:revision>99</cp:revision>
  <cp:lastPrinted>2022-11-07T13:20:17Z</cp:lastPrinted>
  <dcterms:created xsi:type="dcterms:W3CDTF">2022-10-24T16:50:04Z</dcterms:created>
  <dcterms:modified xsi:type="dcterms:W3CDTF">2023-09-01T23:08:34Z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  <property fmtid="{D5CDD505-2E9C-101B-9397-08002B2CF9AE}" pid="3" name="MediaServiceImageTags">
    <vt:lpwstr/>
  </property>
  <property fmtid="{D5CDD505-2E9C-101B-9397-08002B2CF9AE}" pid="4" name="docIndexRef">
    <vt:lpwstr>9de9713a-3ef6-49b0-93f4-7651f2867584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policy="f2020d7d-77c8-4294-a427-590ee8eb3328" origin="defaultValue" xmlns="http://www.boldonj</vt:lpwstr>
  </property>
  <property fmtid="{D5CDD505-2E9C-101B-9397-08002B2CF9AE}" pid="6" name="bjDocumentLabelXML-0">
    <vt:lpwstr>ames.com/2008/01/sie/internal/label"&gt;&lt;element uid="a290f12b-b719-42ad-a131-5797dad75e94" value="" /&gt;&lt;/sisl&gt;</vt:lpwstr>
  </property>
  <property fmtid="{D5CDD505-2E9C-101B-9397-08002B2CF9AE}" pid="7" name="bjDocumentSecurityLabel">
    <vt:lpwstr>Internal</vt:lpwstr>
  </property>
  <property fmtid="{D5CDD505-2E9C-101B-9397-08002B2CF9AE}" pid="8" name="wsp-metadata">
    <vt:lpwstr>Internal | EPNW-OLMK</vt:lpwstr>
  </property>
  <property fmtid="{D5CDD505-2E9C-101B-9397-08002B2CF9AE}" pid="9" name="bjClsUserRVM">
    <vt:lpwstr>[]</vt:lpwstr>
  </property>
  <property fmtid="{D5CDD505-2E9C-101B-9397-08002B2CF9AE}" pid="10" name="bjSaver">
    <vt:lpwstr>fQjuJvj8cULePJJsiUZLBkim59XmzREH</vt:lpwstr>
  </property>
  <property fmtid="{D5CDD505-2E9C-101B-9397-08002B2CF9AE}" pid="11" name="bjLabelHistoryID">
    <vt:lpwstr>{6B21178F-E479-468C-B966-01DE2350AA00}</vt:lpwstr>
  </property>
</Properties>
</file>